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9" r:id="rId4"/>
    <p:sldId id="258" r:id="rId5"/>
    <p:sldId id="259" r:id="rId6"/>
    <p:sldId id="285"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7" autoAdjust="0"/>
    <p:restoredTop sz="94660"/>
  </p:normalViewPr>
  <p:slideViewPr>
    <p:cSldViewPr snapToGrid="0">
      <p:cViewPr varScale="1">
        <p:scale>
          <a:sx n="156" d="100"/>
          <a:sy n="156" d="100"/>
        </p:scale>
        <p:origin x="4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9/19/2025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9/19/2025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9/19/2025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ce.0422136u@ac-lyon.f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mailto:ce.0422136U@ac-lyon.fr"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818FF9-B07A-4E4E-D90E-4CC50988A823}"/>
              </a:ext>
            </a:extLst>
          </p:cNvPr>
          <p:cNvSpPr>
            <a:spLocks noGrp="1"/>
          </p:cNvSpPr>
          <p:nvPr>
            <p:ph type="ctrTitle"/>
          </p:nvPr>
        </p:nvSpPr>
        <p:spPr>
          <a:xfrm>
            <a:off x="137160" y="411480"/>
            <a:ext cx="7193279" cy="5577840"/>
          </a:xfrm>
        </p:spPr>
        <p:txBody>
          <a:bodyPr/>
          <a:lstStyle/>
          <a:p>
            <a:pPr algn="ctr"/>
            <a:r>
              <a:rPr lang="fr-FR" sz="4000" b="1" dirty="0">
                <a:solidFill>
                  <a:schemeClr val="tx1"/>
                </a:solidFill>
              </a:rPr>
              <a:t>Collège Léonard de Vinci</a:t>
            </a:r>
            <a:r>
              <a:rPr lang="fr-FR" sz="3200" dirty="0">
                <a:solidFill>
                  <a:schemeClr val="tx1"/>
                </a:solidFill>
              </a:rPr>
              <a:t/>
            </a:r>
            <a:br>
              <a:rPr lang="fr-FR" sz="3200" dirty="0">
                <a:solidFill>
                  <a:schemeClr val="tx1"/>
                </a:solidFill>
              </a:rPr>
            </a:br>
            <a:r>
              <a:rPr lang="fr-FR" sz="3200" dirty="0">
                <a:solidFill>
                  <a:schemeClr val="tx1"/>
                </a:solidFill>
              </a:rPr>
              <a:t/>
            </a:r>
            <a:br>
              <a:rPr lang="fr-FR" sz="3200" dirty="0">
                <a:solidFill>
                  <a:schemeClr val="tx1"/>
                </a:solidFill>
              </a:rPr>
            </a:br>
            <a:r>
              <a:rPr lang="fr-FR" sz="3200" dirty="0">
                <a:solidFill>
                  <a:schemeClr val="tx1"/>
                </a:solidFill>
              </a:rPr>
              <a:t>Adresse: 5 Rue de l'Ancienne Poste</a:t>
            </a:r>
            <a:br>
              <a:rPr lang="fr-FR" sz="3200" dirty="0">
                <a:solidFill>
                  <a:schemeClr val="tx1"/>
                </a:solidFill>
              </a:rPr>
            </a:br>
            <a:r>
              <a:rPr lang="fr-FR" sz="3200" dirty="0">
                <a:solidFill>
                  <a:schemeClr val="tx1"/>
                </a:solidFill>
              </a:rPr>
              <a:t>42610 Saint-Romain-le-Puy</a:t>
            </a:r>
            <a:br>
              <a:rPr lang="fr-FR" sz="3200" dirty="0">
                <a:solidFill>
                  <a:schemeClr val="tx1"/>
                </a:solidFill>
              </a:rPr>
            </a:br>
            <a:r>
              <a:rPr lang="fr-FR" sz="3200" dirty="0">
                <a:solidFill>
                  <a:schemeClr val="tx1"/>
                </a:solidFill>
              </a:rPr>
              <a:t>Téléphone: 04 77 97 75 10</a:t>
            </a:r>
            <a:br>
              <a:rPr lang="fr-FR" sz="3200" dirty="0">
                <a:solidFill>
                  <a:schemeClr val="tx1"/>
                </a:solidFill>
              </a:rPr>
            </a:br>
            <a:r>
              <a:rPr lang="fr-FR" sz="3200" dirty="0">
                <a:solidFill>
                  <a:schemeClr val="tx1"/>
                </a:solidFill>
              </a:rPr>
              <a:t>Adresse mail: </a:t>
            </a:r>
            <a:r>
              <a:rPr lang="fr-FR" sz="3200" dirty="0">
                <a:solidFill>
                  <a:schemeClr val="tx1"/>
                </a:solidFill>
                <a:hlinkClick r:id="rId2"/>
              </a:rPr>
              <a:t>ce.0422136u@ac-lyon.fr</a:t>
            </a:r>
            <a:r>
              <a:rPr lang="fr-FR" sz="3200" dirty="0">
                <a:solidFill>
                  <a:schemeClr val="tx1"/>
                </a:solidFill>
              </a:rPr>
              <a:t/>
            </a:r>
            <a:br>
              <a:rPr lang="fr-FR" sz="3200" dirty="0">
                <a:solidFill>
                  <a:schemeClr val="tx1"/>
                </a:solidFill>
              </a:rPr>
            </a:br>
            <a:r>
              <a:rPr lang="fr-FR" sz="3200" dirty="0">
                <a:solidFill>
                  <a:schemeClr val="tx1"/>
                </a:solidFill>
              </a:rPr>
              <a:t/>
            </a:r>
            <a:br>
              <a:rPr lang="fr-FR" sz="3200" dirty="0">
                <a:solidFill>
                  <a:schemeClr val="tx1"/>
                </a:solidFill>
              </a:rPr>
            </a:br>
            <a:r>
              <a:rPr lang="fr-FR" sz="3200" b="1" dirty="0">
                <a:solidFill>
                  <a:schemeClr val="tx1"/>
                </a:solidFill>
              </a:rPr>
              <a:t>Réunion de rentrée</a:t>
            </a:r>
            <a:br>
              <a:rPr lang="fr-FR" sz="3200" b="1" dirty="0">
                <a:solidFill>
                  <a:schemeClr val="tx1"/>
                </a:solidFill>
              </a:rPr>
            </a:br>
            <a:r>
              <a:rPr lang="fr-FR" sz="3200" b="1" dirty="0">
                <a:solidFill>
                  <a:schemeClr val="tx1"/>
                </a:solidFill>
              </a:rPr>
              <a:t/>
            </a:r>
            <a:br>
              <a:rPr lang="fr-FR" sz="3200" b="1" dirty="0">
                <a:solidFill>
                  <a:schemeClr val="tx1"/>
                </a:solidFill>
              </a:rPr>
            </a:br>
            <a:r>
              <a:rPr lang="fr-FR" sz="3200" b="1" dirty="0">
                <a:solidFill>
                  <a:schemeClr val="tx1"/>
                </a:solidFill>
              </a:rPr>
              <a:t>Année scolaire: 2025/2026</a:t>
            </a:r>
            <a:br>
              <a:rPr lang="fr-FR" sz="3200" b="1" dirty="0">
                <a:solidFill>
                  <a:schemeClr val="tx1"/>
                </a:solidFill>
              </a:rPr>
            </a:br>
            <a:r>
              <a:rPr lang="fr-FR" sz="3200" b="1" dirty="0">
                <a:solidFill>
                  <a:schemeClr val="tx1"/>
                </a:solidFill>
              </a:rPr>
              <a:t>Classe de 3ème</a:t>
            </a:r>
          </a:p>
        </p:txBody>
      </p:sp>
      <p:pic>
        <p:nvPicPr>
          <p:cNvPr id="5" name="Image 4">
            <a:extLst>
              <a:ext uri="{FF2B5EF4-FFF2-40B4-BE49-F238E27FC236}">
                <a16:creationId xmlns:a16="http://schemas.microsoft.com/office/drawing/2014/main" id="{50E00439-1FC8-22C7-0A55-A2EC137095F5}"/>
              </a:ext>
            </a:extLst>
          </p:cNvPr>
          <p:cNvPicPr>
            <a:picLocks noChangeAspect="1"/>
          </p:cNvPicPr>
          <p:nvPr/>
        </p:nvPicPr>
        <p:blipFill>
          <a:blip r:embed="rId3"/>
          <a:stretch>
            <a:fillRect/>
          </a:stretch>
        </p:blipFill>
        <p:spPr>
          <a:xfrm>
            <a:off x="7437119" y="3151822"/>
            <a:ext cx="4469461" cy="2974658"/>
          </a:xfrm>
          <a:prstGeom prst="rect">
            <a:avLst/>
          </a:prstGeom>
        </p:spPr>
      </p:pic>
    </p:spTree>
    <p:extLst>
      <p:ext uri="{BB962C8B-B14F-4D97-AF65-F5344CB8AC3E}">
        <p14:creationId xmlns:p14="http://schemas.microsoft.com/office/powerpoint/2010/main" val="2435788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353C95-EE03-F83B-486D-C24FEAC4B897}"/>
              </a:ext>
            </a:extLst>
          </p:cNvPr>
          <p:cNvSpPr>
            <a:spLocks noGrp="1"/>
          </p:cNvSpPr>
          <p:nvPr>
            <p:ph type="title"/>
          </p:nvPr>
        </p:nvSpPr>
        <p:spPr>
          <a:xfrm>
            <a:off x="677334" y="609600"/>
            <a:ext cx="9548706" cy="1320800"/>
          </a:xfrm>
        </p:spPr>
        <p:txBody>
          <a:bodyPr/>
          <a:lstStyle/>
          <a:p>
            <a:r>
              <a:rPr lang="fr-FR" dirty="0"/>
              <a:t>Les liens entre les parents d’élèves et</a:t>
            </a:r>
            <a:br>
              <a:rPr lang="fr-FR" dirty="0"/>
            </a:br>
            <a:r>
              <a:rPr lang="fr-FR" dirty="0"/>
              <a:t>le collège</a:t>
            </a:r>
          </a:p>
        </p:txBody>
      </p:sp>
      <p:sp>
        <p:nvSpPr>
          <p:cNvPr id="3" name="ZoneTexte 2">
            <a:extLst>
              <a:ext uri="{FF2B5EF4-FFF2-40B4-BE49-F238E27FC236}">
                <a16:creationId xmlns:a16="http://schemas.microsoft.com/office/drawing/2014/main" id="{7FCFC235-8163-D153-1846-746630B9697B}"/>
              </a:ext>
            </a:extLst>
          </p:cNvPr>
          <p:cNvSpPr txBox="1"/>
          <p:nvPr/>
        </p:nvSpPr>
        <p:spPr>
          <a:xfrm>
            <a:off x="677334" y="1930400"/>
            <a:ext cx="8183880" cy="5262979"/>
          </a:xfrm>
          <a:prstGeom prst="rect">
            <a:avLst/>
          </a:prstGeom>
          <a:noFill/>
        </p:spPr>
        <p:txBody>
          <a:bodyPr wrap="square" rtlCol="0">
            <a:spAutoFit/>
          </a:bodyPr>
          <a:lstStyle/>
          <a:p>
            <a:r>
              <a:rPr lang="fr-FR" sz="2400" dirty="0"/>
              <a:t>&gt; L’ENT du collège: </a:t>
            </a:r>
          </a:p>
          <a:p>
            <a:r>
              <a:rPr lang="fr-FR" sz="2400" u="sng" dirty="0">
                <a:solidFill>
                  <a:schemeClr val="accent1">
                    <a:lumMod val="75000"/>
                  </a:schemeClr>
                </a:solidFill>
              </a:rPr>
              <a:t>https://leonarddevinci-loire.ent.auvergnerhonealpes.fr/</a:t>
            </a:r>
            <a:r>
              <a:rPr lang="fr-FR" sz="2400" u="sng" dirty="0"/>
              <a:t> </a:t>
            </a:r>
          </a:p>
          <a:p>
            <a:r>
              <a:rPr lang="fr-FR" sz="2400" dirty="0"/>
              <a:t>connexion à son espace parent via ses identifiants </a:t>
            </a:r>
            <a:r>
              <a:rPr lang="fr-FR" sz="2400" dirty="0" err="1"/>
              <a:t>educonnect</a:t>
            </a:r>
            <a:endParaRPr lang="fr-FR" sz="2400" dirty="0"/>
          </a:p>
          <a:p>
            <a:endParaRPr lang="fr-FR" sz="2400" dirty="0"/>
          </a:p>
          <a:p>
            <a:r>
              <a:rPr lang="fr-FR" sz="2400" dirty="0"/>
              <a:t>&gt; Pronote est l’outil de référence pour suivre la scolarité de votre enfant (notes, absences, retards, cahier de texte...)</a:t>
            </a:r>
          </a:p>
          <a:p>
            <a:r>
              <a:rPr lang="fr-FR" sz="2400" dirty="0"/>
              <a:t>Pour y accéder, il suffit de vous connecter au site</a:t>
            </a:r>
          </a:p>
          <a:p>
            <a:r>
              <a:rPr lang="fr-FR" sz="2400" dirty="0"/>
              <a:t>“Maclasse42” avec vos identifiants </a:t>
            </a:r>
            <a:r>
              <a:rPr lang="fr-FR" sz="2400" dirty="0" err="1"/>
              <a:t>Educonnect</a:t>
            </a:r>
            <a:r>
              <a:rPr lang="fr-FR" sz="2400" dirty="0"/>
              <a:t> et de cliquer sur l’onglet “Pronote”</a:t>
            </a:r>
          </a:p>
          <a:p>
            <a:endParaRPr lang="fr-FR" sz="2400" dirty="0"/>
          </a:p>
          <a:p>
            <a:r>
              <a:rPr lang="fr-FR" sz="2400" dirty="0"/>
              <a:t>&gt; Le téléphone: 04 77 97 75 10</a:t>
            </a:r>
          </a:p>
          <a:p>
            <a:endParaRPr lang="fr-FR" sz="2400" dirty="0"/>
          </a:p>
        </p:txBody>
      </p:sp>
      <p:pic>
        <p:nvPicPr>
          <p:cNvPr id="5" name="Image 4">
            <a:extLst>
              <a:ext uri="{FF2B5EF4-FFF2-40B4-BE49-F238E27FC236}">
                <a16:creationId xmlns:a16="http://schemas.microsoft.com/office/drawing/2014/main" id="{06B51F33-A7FA-EF94-19D0-F290F0617424}"/>
              </a:ext>
            </a:extLst>
          </p:cNvPr>
          <p:cNvPicPr>
            <a:picLocks noChangeAspect="1"/>
          </p:cNvPicPr>
          <p:nvPr/>
        </p:nvPicPr>
        <p:blipFill>
          <a:blip r:embed="rId2"/>
          <a:stretch>
            <a:fillRect/>
          </a:stretch>
        </p:blipFill>
        <p:spPr>
          <a:xfrm>
            <a:off x="8351520" y="4927601"/>
            <a:ext cx="2847975" cy="1600200"/>
          </a:xfrm>
          <a:prstGeom prst="rect">
            <a:avLst/>
          </a:prstGeom>
        </p:spPr>
      </p:pic>
    </p:spTree>
    <p:extLst>
      <p:ext uri="{BB962C8B-B14F-4D97-AF65-F5344CB8AC3E}">
        <p14:creationId xmlns:p14="http://schemas.microsoft.com/office/powerpoint/2010/main" val="2642206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3F60D7-8A4A-937C-66F7-FF190DF2D2BD}"/>
              </a:ext>
            </a:extLst>
          </p:cNvPr>
          <p:cNvSpPr>
            <a:spLocks noGrp="1"/>
          </p:cNvSpPr>
          <p:nvPr>
            <p:ph type="title"/>
          </p:nvPr>
        </p:nvSpPr>
        <p:spPr/>
        <p:txBody>
          <a:bodyPr/>
          <a:lstStyle/>
          <a:p>
            <a:r>
              <a:rPr lang="fr-FR" dirty="0"/>
              <a:t>Les liens entre les parents d’élèves et</a:t>
            </a:r>
            <a:br>
              <a:rPr lang="fr-FR" dirty="0"/>
            </a:br>
            <a:r>
              <a:rPr lang="fr-FR" dirty="0"/>
              <a:t>le collège</a:t>
            </a:r>
          </a:p>
        </p:txBody>
      </p:sp>
      <p:sp>
        <p:nvSpPr>
          <p:cNvPr id="3" name="ZoneTexte 2">
            <a:extLst>
              <a:ext uri="{FF2B5EF4-FFF2-40B4-BE49-F238E27FC236}">
                <a16:creationId xmlns:a16="http://schemas.microsoft.com/office/drawing/2014/main" id="{1F72F7EF-27A7-23F5-3CDA-B88C5895235D}"/>
              </a:ext>
            </a:extLst>
          </p:cNvPr>
          <p:cNvSpPr txBox="1"/>
          <p:nvPr/>
        </p:nvSpPr>
        <p:spPr>
          <a:xfrm>
            <a:off x="648162" y="1930400"/>
            <a:ext cx="9775998" cy="4985980"/>
          </a:xfrm>
          <a:prstGeom prst="rect">
            <a:avLst/>
          </a:prstGeom>
          <a:noFill/>
        </p:spPr>
        <p:txBody>
          <a:bodyPr wrap="square" rtlCol="0">
            <a:spAutoFit/>
          </a:bodyPr>
          <a:lstStyle/>
          <a:p>
            <a:r>
              <a:rPr lang="fr-FR" sz="2000" b="1" dirty="0"/>
              <a:t>&gt; La boîte mail des parents:</a:t>
            </a:r>
          </a:p>
          <a:p>
            <a:r>
              <a:rPr lang="fr-FR" sz="2000" dirty="0"/>
              <a:t>la direction du collège vous transmettra les informations importantes à l’adresse mail que vous avez saisie sur </a:t>
            </a:r>
            <a:r>
              <a:rPr lang="fr-FR" sz="2000" dirty="0" err="1"/>
              <a:t>Educonnect</a:t>
            </a:r>
            <a:r>
              <a:rPr lang="fr-FR" sz="2000" dirty="0"/>
              <a:t>.</a:t>
            </a:r>
          </a:p>
          <a:p>
            <a:r>
              <a:rPr lang="fr-FR" sz="2000" dirty="0"/>
              <a:t>L’adresse mail du collège est la suivante: </a:t>
            </a:r>
            <a:r>
              <a:rPr lang="fr-FR" sz="2000" dirty="0">
                <a:hlinkClick r:id="rId2"/>
              </a:rPr>
              <a:t>ce.0422136U@ac-lyon.fr</a:t>
            </a:r>
            <a:endParaRPr lang="fr-FR" sz="2000" dirty="0"/>
          </a:p>
          <a:p>
            <a:endParaRPr lang="fr-FR" sz="2000" dirty="0"/>
          </a:p>
          <a:p>
            <a:r>
              <a:rPr lang="fr-FR" sz="2000" b="1" dirty="0"/>
              <a:t>&gt; Le carnet de correspondance de votre enfant: </a:t>
            </a:r>
          </a:p>
          <a:p>
            <a:r>
              <a:rPr lang="fr-FR" sz="2000" dirty="0"/>
              <a:t>il constitue un outil clé de la communication entre l'établissement scolaire et la famille de l'élève. Ce carnet est distribué aux élèves en début d'année scolaire et </a:t>
            </a:r>
            <a:r>
              <a:rPr lang="fr-FR" sz="2000" b="1" u="sng" dirty="0"/>
              <a:t>est valable pour toute l'année.</a:t>
            </a:r>
          </a:p>
          <a:p>
            <a:endParaRPr lang="fr-FR" sz="2000" b="1" u="sng" dirty="0"/>
          </a:p>
          <a:p>
            <a:r>
              <a:rPr lang="fr-FR" sz="2000" dirty="0"/>
              <a:t>L’élève doit le présenter à l’entrée du collège tous les jours et le montrer régulièrement à ses parents. S’il n’a pas de carnet à son entrée au collège, un billet de circulation lui sera remis par les assistants d’éducation.</a:t>
            </a:r>
          </a:p>
          <a:p>
            <a:r>
              <a:rPr lang="fr-FR" sz="2000" dirty="0"/>
              <a:t>Il faut veiller à le conserver en bon état. Tout carnet perdu ou détérioré devra être remplacé à la charge de la famille.</a:t>
            </a:r>
          </a:p>
          <a:p>
            <a:endParaRPr lang="fr-FR" b="1" u="sng" dirty="0"/>
          </a:p>
        </p:txBody>
      </p:sp>
    </p:spTree>
    <p:extLst>
      <p:ext uri="{BB962C8B-B14F-4D97-AF65-F5344CB8AC3E}">
        <p14:creationId xmlns:p14="http://schemas.microsoft.com/office/powerpoint/2010/main" val="1579659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4F80C1-EC20-2E05-ED89-1525C6AFFB9D}"/>
              </a:ext>
            </a:extLst>
          </p:cNvPr>
          <p:cNvSpPr>
            <a:spLocks noGrp="1"/>
          </p:cNvSpPr>
          <p:nvPr>
            <p:ph type="title"/>
          </p:nvPr>
        </p:nvSpPr>
        <p:spPr/>
        <p:txBody>
          <a:bodyPr>
            <a:normAutofit fontScale="90000"/>
          </a:bodyPr>
          <a:lstStyle/>
          <a:p>
            <a:r>
              <a:rPr lang="fr-FR" dirty="0"/>
              <a:t>Les parents délégués au CA</a:t>
            </a:r>
            <a:br>
              <a:rPr lang="fr-FR" dirty="0"/>
            </a:br>
            <a:r>
              <a:rPr lang="fr-FR" dirty="0"/>
              <a:t>Les parents délégués aux conseils de classe</a:t>
            </a:r>
          </a:p>
        </p:txBody>
      </p:sp>
      <p:sp>
        <p:nvSpPr>
          <p:cNvPr id="3" name="ZoneTexte 2">
            <a:extLst>
              <a:ext uri="{FF2B5EF4-FFF2-40B4-BE49-F238E27FC236}">
                <a16:creationId xmlns:a16="http://schemas.microsoft.com/office/drawing/2014/main" id="{BB5E1C49-9D35-2A93-B295-3F4290DEA7AB}"/>
              </a:ext>
            </a:extLst>
          </p:cNvPr>
          <p:cNvSpPr txBox="1"/>
          <p:nvPr/>
        </p:nvSpPr>
        <p:spPr>
          <a:xfrm>
            <a:off x="677334" y="2072640"/>
            <a:ext cx="9381066" cy="4401205"/>
          </a:xfrm>
          <a:prstGeom prst="rect">
            <a:avLst/>
          </a:prstGeom>
          <a:noFill/>
        </p:spPr>
        <p:txBody>
          <a:bodyPr wrap="square" rtlCol="0">
            <a:spAutoFit/>
          </a:bodyPr>
          <a:lstStyle/>
          <a:p>
            <a:r>
              <a:rPr lang="fr-FR" sz="2000" b="1" dirty="0"/>
              <a:t>Les élections des parents délégués au CA auront lieu le durant la semaine du 5 au 10 octobre 2025, </a:t>
            </a:r>
            <a:r>
              <a:rPr lang="fr-FR" sz="2000" b="1" u="sng" dirty="0"/>
              <a:t>par voie électronique</a:t>
            </a:r>
            <a:r>
              <a:rPr lang="fr-FR" sz="2000" b="1" dirty="0"/>
              <a:t>.</a:t>
            </a:r>
          </a:p>
          <a:p>
            <a:endParaRPr lang="fr-FR" sz="2000" b="1" dirty="0"/>
          </a:p>
          <a:p>
            <a:r>
              <a:rPr lang="fr-FR" sz="2000" dirty="0"/>
              <a:t>Les listes de parents candidats, affiliées ou non à une fédération, doivent être déposées au secrétariat du lycée au plus tard  </a:t>
            </a:r>
            <a:r>
              <a:rPr lang="fr-FR" sz="2000"/>
              <a:t>le </a:t>
            </a:r>
            <a:r>
              <a:rPr lang="fr-FR" sz="2000" b="1" u="sng" smtClean="0"/>
              <a:t>lundi </a:t>
            </a:r>
            <a:r>
              <a:rPr lang="fr-FR" sz="2000" b="1" u="sng" dirty="0"/>
              <a:t>29 septembre</a:t>
            </a:r>
            <a:r>
              <a:rPr lang="fr-FR" sz="2000" u="sng" dirty="0"/>
              <a:t>.</a:t>
            </a:r>
          </a:p>
          <a:p>
            <a:endParaRPr lang="fr-FR" sz="2000" u="sng" dirty="0"/>
          </a:p>
          <a:p>
            <a:pPr algn="ctr"/>
            <a:r>
              <a:rPr lang="fr-FR" sz="2000" b="1" dirty="0"/>
              <a:t>Réunion d’information au collège pour tous les candidats potentiels le :</a:t>
            </a:r>
          </a:p>
          <a:p>
            <a:pPr algn="ctr"/>
            <a:r>
              <a:rPr lang="fr-FR" sz="2000" b="1" dirty="0"/>
              <a:t>Jeudi 25 septembre 2025 à 18h</a:t>
            </a:r>
          </a:p>
          <a:p>
            <a:endParaRPr lang="fr-FR" sz="2000" u="sng" dirty="0"/>
          </a:p>
          <a:p>
            <a:endParaRPr lang="fr-FR" sz="2000" u="sng" dirty="0"/>
          </a:p>
          <a:p>
            <a:r>
              <a:rPr lang="fr-FR" sz="2000" b="1" dirty="0"/>
              <a:t>Les délégués des parents d'élèves aux conseils de classe </a:t>
            </a:r>
            <a:r>
              <a:rPr lang="fr-FR" sz="2000" dirty="0"/>
              <a:t>sont proposés par les responsables des listes de candidats qui ont obtenu des voix lors des élections au conseil d'administration, et ils </a:t>
            </a:r>
            <a:r>
              <a:rPr lang="fr-FR" sz="2000" b="1" dirty="0"/>
              <a:t>sont désignés par le chef d'établissement </a:t>
            </a:r>
            <a:r>
              <a:rPr lang="fr-FR" sz="2000" dirty="0"/>
              <a:t>compte tenu des résultats de ces élections.</a:t>
            </a:r>
          </a:p>
        </p:txBody>
      </p:sp>
    </p:spTree>
    <p:extLst>
      <p:ext uri="{BB962C8B-B14F-4D97-AF65-F5344CB8AC3E}">
        <p14:creationId xmlns:p14="http://schemas.microsoft.com/office/powerpoint/2010/main" val="2385594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7276E7-BDC1-3CF3-C391-D516BFF0151C}"/>
              </a:ext>
            </a:extLst>
          </p:cNvPr>
          <p:cNvSpPr>
            <a:spLocks noGrp="1"/>
          </p:cNvSpPr>
          <p:nvPr>
            <p:ph type="title"/>
          </p:nvPr>
        </p:nvSpPr>
        <p:spPr>
          <a:xfrm>
            <a:off x="677334" y="609600"/>
            <a:ext cx="8596668" cy="899160"/>
          </a:xfrm>
        </p:spPr>
        <p:txBody>
          <a:bodyPr/>
          <a:lstStyle/>
          <a:p>
            <a:r>
              <a:rPr lang="fr-FR" dirty="0"/>
              <a:t>L’équipe pédagogique de la classe</a:t>
            </a:r>
          </a:p>
        </p:txBody>
      </p:sp>
      <p:sp>
        <p:nvSpPr>
          <p:cNvPr id="3" name="ZoneTexte 2">
            <a:extLst>
              <a:ext uri="{FF2B5EF4-FFF2-40B4-BE49-F238E27FC236}">
                <a16:creationId xmlns:a16="http://schemas.microsoft.com/office/drawing/2014/main" id="{12D37F62-5311-5F26-3433-812E73806959}"/>
              </a:ext>
            </a:extLst>
          </p:cNvPr>
          <p:cNvSpPr txBox="1"/>
          <p:nvPr/>
        </p:nvSpPr>
        <p:spPr>
          <a:xfrm>
            <a:off x="960120" y="1625441"/>
            <a:ext cx="7040688" cy="4893647"/>
          </a:xfrm>
          <a:prstGeom prst="rect">
            <a:avLst/>
          </a:prstGeom>
          <a:noFill/>
        </p:spPr>
        <p:txBody>
          <a:bodyPr wrap="square" rtlCol="0">
            <a:spAutoFit/>
          </a:bodyPr>
          <a:lstStyle/>
          <a:p>
            <a:pPr algn="ctr"/>
            <a:r>
              <a:rPr lang="fr-FR" sz="2400" dirty="0"/>
              <a:t>CPE référente:</a:t>
            </a:r>
          </a:p>
          <a:p>
            <a:pPr algn="ctr"/>
            <a:r>
              <a:rPr lang="fr-FR" sz="2400" dirty="0"/>
              <a:t>Professeur principal: </a:t>
            </a:r>
          </a:p>
          <a:p>
            <a:pPr algn="ctr"/>
            <a:endParaRPr lang="fr-FR" sz="2400" dirty="0"/>
          </a:p>
          <a:p>
            <a:r>
              <a:rPr lang="fr-FR" sz="2400" dirty="0"/>
              <a:t>EDUCATION MUSICALE:</a:t>
            </a:r>
          </a:p>
          <a:p>
            <a:r>
              <a:rPr lang="fr-FR" sz="2400" dirty="0"/>
              <a:t>ANGLAIS LV1: </a:t>
            </a:r>
          </a:p>
          <a:p>
            <a:r>
              <a:rPr lang="fr-FR" sz="2400" dirty="0"/>
              <a:t>EPS: </a:t>
            </a:r>
          </a:p>
          <a:p>
            <a:r>
              <a:rPr lang="fr-FR" sz="2400" dirty="0"/>
              <a:t>PHYSIQUE-CHIMIE: </a:t>
            </a:r>
          </a:p>
          <a:p>
            <a:r>
              <a:rPr lang="fr-FR" sz="2400" dirty="0"/>
              <a:t>ARTS PLASTIQUES:</a:t>
            </a:r>
          </a:p>
          <a:p>
            <a:r>
              <a:rPr lang="fr-FR" sz="2400" dirty="0"/>
              <a:t>FRANCAIS:</a:t>
            </a:r>
          </a:p>
          <a:p>
            <a:r>
              <a:rPr lang="fr-FR" sz="2400" dirty="0"/>
              <a:t>SCIENCES VIE &amp; TERRE:</a:t>
            </a:r>
          </a:p>
          <a:p>
            <a:r>
              <a:rPr lang="fr-FR" sz="2400" dirty="0"/>
              <a:t>MATHEMATIQUES:</a:t>
            </a:r>
          </a:p>
          <a:p>
            <a:r>
              <a:rPr lang="fr-FR" sz="2400" dirty="0"/>
              <a:t>HISTOIRE-GEOGRAPHIE/EMC:</a:t>
            </a:r>
          </a:p>
          <a:p>
            <a:endParaRPr lang="fr-FR" sz="2400" dirty="0"/>
          </a:p>
        </p:txBody>
      </p:sp>
    </p:spTree>
    <p:extLst>
      <p:ext uri="{BB962C8B-B14F-4D97-AF65-F5344CB8AC3E}">
        <p14:creationId xmlns:p14="http://schemas.microsoft.com/office/powerpoint/2010/main" val="1451604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94CF13-37E9-C577-8B23-325BEDACD8A3}"/>
              </a:ext>
            </a:extLst>
          </p:cNvPr>
          <p:cNvSpPr>
            <a:spLocks noGrp="1"/>
          </p:cNvSpPr>
          <p:nvPr>
            <p:ph type="title"/>
          </p:nvPr>
        </p:nvSpPr>
        <p:spPr>
          <a:xfrm>
            <a:off x="935106" y="701040"/>
            <a:ext cx="8596668" cy="1264920"/>
          </a:xfrm>
        </p:spPr>
        <p:txBody>
          <a:bodyPr>
            <a:normAutofit/>
          </a:bodyPr>
          <a:lstStyle/>
          <a:p>
            <a:pPr algn="ctr"/>
            <a:r>
              <a:rPr lang="fr-FR" dirty="0"/>
              <a:t>Les attentes dans chaque discipline</a:t>
            </a:r>
            <a:br>
              <a:rPr lang="fr-FR" dirty="0"/>
            </a:br>
            <a:r>
              <a:rPr lang="fr-FR" dirty="0"/>
              <a:t>FRANCAIS</a:t>
            </a:r>
          </a:p>
        </p:txBody>
      </p:sp>
      <p:sp>
        <p:nvSpPr>
          <p:cNvPr id="3" name="ZoneTexte 2">
            <a:extLst>
              <a:ext uri="{FF2B5EF4-FFF2-40B4-BE49-F238E27FC236}">
                <a16:creationId xmlns:a16="http://schemas.microsoft.com/office/drawing/2014/main" id="{44ACF44D-94EC-E38B-F1DA-871E356D62CA}"/>
              </a:ext>
            </a:extLst>
          </p:cNvPr>
          <p:cNvSpPr txBox="1"/>
          <p:nvPr/>
        </p:nvSpPr>
        <p:spPr>
          <a:xfrm>
            <a:off x="607908" y="2967335"/>
            <a:ext cx="8923866" cy="923330"/>
          </a:xfrm>
          <a:prstGeom prst="rect">
            <a:avLst/>
          </a:prstGeom>
          <a:noFill/>
        </p:spPr>
        <p:txBody>
          <a:bodyPr wrap="square" rtlCol="0">
            <a:spAutoFit/>
          </a:bodyPr>
          <a:lstStyle/>
          <a:p>
            <a:endParaRPr lang="fr-FR" dirty="0"/>
          </a:p>
          <a:p>
            <a:endParaRPr lang="fr-FR" dirty="0"/>
          </a:p>
          <a:p>
            <a:endParaRPr lang="fr-FR" dirty="0"/>
          </a:p>
        </p:txBody>
      </p:sp>
    </p:spTree>
    <p:extLst>
      <p:ext uri="{BB962C8B-B14F-4D97-AF65-F5344CB8AC3E}">
        <p14:creationId xmlns:p14="http://schemas.microsoft.com/office/powerpoint/2010/main" val="2226842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2BCF12-6D47-139B-26FD-37FB9EBC997D}"/>
              </a:ext>
            </a:extLst>
          </p:cNvPr>
          <p:cNvSpPr>
            <a:spLocks noGrp="1"/>
          </p:cNvSpPr>
          <p:nvPr>
            <p:ph type="title"/>
          </p:nvPr>
        </p:nvSpPr>
        <p:spPr/>
        <p:txBody>
          <a:bodyPr/>
          <a:lstStyle/>
          <a:p>
            <a:pPr algn="ctr"/>
            <a:r>
              <a:rPr lang="fr-FR" dirty="0"/>
              <a:t>Les attentes dans chaque discipline</a:t>
            </a:r>
            <a:br>
              <a:rPr lang="fr-FR" dirty="0"/>
            </a:br>
            <a:r>
              <a:rPr lang="fr-FR" dirty="0"/>
              <a:t>MATHEMATIQUES</a:t>
            </a:r>
          </a:p>
        </p:txBody>
      </p:sp>
    </p:spTree>
    <p:extLst>
      <p:ext uri="{BB962C8B-B14F-4D97-AF65-F5344CB8AC3E}">
        <p14:creationId xmlns:p14="http://schemas.microsoft.com/office/powerpoint/2010/main" val="3562806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AD00B5-2AEE-3FBE-EE2F-C10BC29ABB7B}"/>
              </a:ext>
            </a:extLst>
          </p:cNvPr>
          <p:cNvSpPr>
            <a:spLocks noGrp="1"/>
          </p:cNvSpPr>
          <p:nvPr>
            <p:ph type="title"/>
          </p:nvPr>
        </p:nvSpPr>
        <p:spPr/>
        <p:txBody>
          <a:bodyPr/>
          <a:lstStyle/>
          <a:p>
            <a:pPr algn="ctr"/>
            <a:r>
              <a:rPr lang="fr-FR" dirty="0"/>
              <a:t>Les attentes dans chaque discipline</a:t>
            </a:r>
            <a:br>
              <a:rPr lang="fr-FR" dirty="0"/>
            </a:br>
            <a:r>
              <a:rPr lang="fr-FR" dirty="0"/>
              <a:t>ANGLAIS</a:t>
            </a:r>
          </a:p>
        </p:txBody>
      </p:sp>
    </p:spTree>
    <p:extLst>
      <p:ext uri="{BB962C8B-B14F-4D97-AF65-F5344CB8AC3E}">
        <p14:creationId xmlns:p14="http://schemas.microsoft.com/office/powerpoint/2010/main" val="3659482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A5593E-28C2-E990-D26A-38E6F46803DD}"/>
              </a:ext>
            </a:extLst>
          </p:cNvPr>
          <p:cNvSpPr>
            <a:spLocks noGrp="1"/>
          </p:cNvSpPr>
          <p:nvPr>
            <p:ph type="title"/>
          </p:nvPr>
        </p:nvSpPr>
        <p:spPr/>
        <p:txBody>
          <a:bodyPr/>
          <a:lstStyle/>
          <a:p>
            <a:pPr algn="ctr"/>
            <a:r>
              <a:rPr lang="fr-FR" dirty="0"/>
              <a:t>Les attentes dans chaque discipline</a:t>
            </a:r>
            <a:br>
              <a:rPr lang="fr-FR" dirty="0"/>
            </a:br>
            <a:r>
              <a:rPr lang="fr-FR" dirty="0"/>
              <a:t>HISTOIRE GEOGRAPHIE / EMC</a:t>
            </a:r>
          </a:p>
        </p:txBody>
      </p:sp>
    </p:spTree>
    <p:extLst>
      <p:ext uri="{BB962C8B-B14F-4D97-AF65-F5344CB8AC3E}">
        <p14:creationId xmlns:p14="http://schemas.microsoft.com/office/powerpoint/2010/main" val="4083915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71DCE6-3792-5E1F-155F-88C45F6BB81A}"/>
              </a:ext>
            </a:extLst>
          </p:cNvPr>
          <p:cNvSpPr>
            <a:spLocks noGrp="1"/>
          </p:cNvSpPr>
          <p:nvPr>
            <p:ph type="title"/>
          </p:nvPr>
        </p:nvSpPr>
        <p:spPr/>
        <p:txBody>
          <a:bodyPr/>
          <a:lstStyle/>
          <a:p>
            <a:pPr algn="ctr"/>
            <a:r>
              <a:rPr lang="fr-FR" dirty="0"/>
              <a:t>Les attentes dans chaque discipline</a:t>
            </a:r>
            <a:br>
              <a:rPr lang="fr-FR" dirty="0"/>
            </a:br>
            <a:r>
              <a:rPr lang="fr-FR" dirty="0"/>
              <a:t>SCIENCES PHYSIQUES</a:t>
            </a:r>
          </a:p>
        </p:txBody>
      </p:sp>
    </p:spTree>
    <p:extLst>
      <p:ext uri="{BB962C8B-B14F-4D97-AF65-F5344CB8AC3E}">
        <p14:creationId xmlns:p14="http://schemas.microsoft.com/office/powerpoint/2010/main" val="3516948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668421-6A94-2D0D-75B5-B8168BCF891D}"/>
              </a:ext>
            </a:extLst>
          </p:cNvPr>
          <p:cNvSpPr>
            <a:spLocks noGrp="1"/>
          </p:cNvSpPr>
          <p:nvPr>
            <p:ph type="title"/>
          </p:nvPr>
        </p:nvSpPr>
        <p:spPr/>
        <p:txBody>
          <a:bodyPr/>
          <a:lstStyle/>
          <a:p>
            <a:pPr algn="ctr"/>
            <a:r>
              <a:rPr lang="fr-FR" dirty="0"/>
              <a:t>Les attentes dans chaque discipline</a:t>
            </a:r>
            <a:br>
              <a:rPr lang="fr-FR" dirty="0"/>
            </a:br>
            <a:r>
              <a:rPr lang="fr-FR" dirty="0"/>
              <a:t>SCIENCES DE LA VIE ET DE LA TERRE</a:t>
            </a:r>
          </a:p>
        </p:txBody>
      </p:sp>
    </p:spTree>
    <p:extLst>
      <p:ext uri="{BB962C8B-B14F-4D97-AF65-F5344CB8AC3E}">
        <p14:creationId xmlns:p14="http://schemas.microsoft.com/office/powerpoint/2010/main" val="1057844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2925809-CBF7-ABA4-018C-42458D39B7C6}"/>
              </a:ext>
            </a:extLst>
          </p:cNvPr>
          <p:cNvSpPr>
            <a:spLocks noGrp="1"/>
          </p:cNvSpPr>
          <p:nvPr>
            <p:ph type="title"/>
          </p:nvPr>
        </p:nvSpPr>
        <p:spPr>
          <a:xfrm>
            <a:off x="677334" y="609600"/>
            <a:ext cx="8596668" cy="807720"/>
          </a:xfrm>
        </p:spPr>
        <p:txBody>
          <a:bodyPr/>
          <a:lstStyle/>
          <a:p>
            <a:r>
              <a:rPr lang="fr-FR" b="1" dirty="0">
                <a:solidFill>
                  <a:schemeClr val="tx1"/>
                </a:solidFill>
              </a:rPr>
              <a:t>Le collège à la rentrée 2025</a:t>
            </a:r>
          </a:p>
        </p:txBody>
      </p:sp>
      <p:sp>
        <p:nvSpPr>
          <p:cNvPr id="6" name="ZoneTexte 5">
            <a:extLst>
              <a:ext uri="{FF2B5EF4-FFF2-40B4-BE49-F238E27FC236}">
                <a16:creationId xmlns:a16="http://schemas.microsoft.com/office/drawing/2014/main" id="{65DFA46E-FD39-B0B1-ABDB-CF42B2AA1E83}"/>
              </a:ext>
            </a:extLst>
          </p:cNvPr>
          <p:cNvSpPr txBox="1"/>
          <p:nvPr/>
        </p:nvSpPr>
        <p:spPr>
          <a:xfrm>
            <a:off x="853440" y="1604277"/>
            <a:ext cx="8168640" cy="1384995"/>
          </a:xfrm>
          <a:prstGeom prst="rect">
            <a:avLst/>
          </a:prstGeom>
          <a:noFill/>
        </p:spPr>
        <p:txBody>
          <a:bodyPr wrap="square" rtlCol="0">
            <a:spAutoFit/>
          </a:bodyPr>
          <a:lstStyle/>
          <a:p>
            <a:pPr algn="ctr"/>
            <a:r>
              <a:rPr lang="fr-FR" sz="2800" dirty="0"/>
              <a:t>38 personnels non enseignants</a:t>
            </a:r>
          </a:p>
          <a:p>
            <a:pPr algn="ctr"/>
            <a:r>
              <a:rPr lang="fr-FR" sz="2800" dirty="0"/>
              <a:t> 51 personnels enseignants</a:t>
            </a:r>
          </a:p>
          <a:p>
            <a:pPr algn="ctr"/>
            <a:r>
              <a:rPr lang="fr-FR" sz="2800" dirty="0"/>
              <a:t>707 élèves</a:t>
            </a:r>
          </a:p>
        </p:txBody>
      </p:sp>
      <p:sp>
        <p:nvSpPr>
          <p:cNvPr id="7" name="ZoneTexte 6">
            <a:extLst>
              <a:ext uri="{FF2B5EF4-FFF2-40B4-BE49-F238E27FC236}">
                <a16:creationId xmlns:a16="http://schemas.microsoft.com/office/drawing/2014/main" id="{6F911615-A23C-F93C-32DA-DF12C62F03D8}"/>
              </a:ext>
            </a:extLst>
          </p:cNvPr>
          <p:cNvSpPr txBox="1"/>
          <p:nvPr/>
        </p:nvSpPr>
        <p:spPr>
          <a:xfrm>
            <a:off x="883920" y="3429000"/>
            <a:ext cx="8138160" cy="2819400"/>
          </a:xfrm>
          <a:prstGeom prst="rect">
            <a:avLst/>
          </a:prstGeom>
          <a:noFill/>
        </p:spPr>
        <p:txBody>
          <a:bodyPr wrap="square" rtlCol="0">
            <a:spAutoFit/>
          </a:bodyPr>
          <a:lstStyle/>
          <a:p>
            <a:endParaRPr lang="fr-FR" dirty="0"/>
          </a:p>
        </p:txBody>
      </p:sp>
      <p:pic>
        <p:nvPicPr>
          <p:cNvPr id="9" name="Image 8">
            <a:extLst>
              <a:ext uri="{FF2B5EF4-FFF2-40B4-BE49-F238E27FC236}">
                <a16:creationId xmlns:a16="http://schemas.microsoft.com/office/drawing/2014/main" id="{46DE10D3-94A1-E95D-99D7-F41B70D611FB}"/>
              </a:ext>
            </a:extLst>
          </p:cNvPr>
          <p:cNvPicPr>
            <a:picLocks noChangeAspect="1"/>
          </p:cNvPicPr>
          <p:nvPr/>
        </p:nvPicPr>
        <p:blipFill>
          <a:blip r:embed="rId2"/>
          <a:stretch>
            <a:fillRect/>
          </a:stretch>
        </p:blipFill>
        <p:spPr>
          <a:xfrm>
            <a:off x="317715" y="3176230"/>
            <a:ext cx="9270570" cy="2819400"/>
          </a:xfrm>
          <a:prstGeom prst="rect">
            <a:avLst/>
          </a:prstGeom>
        </p:spPr>
      </p:pic>
    </p:spTree>
    <p:extLst>
      <p:ext uri="{BB962C8B-B14F-4D97-AF65-F5344CB8AC3E}">
        <p14:creationId xmlns:p14="http://schemas.microsoft.com/office/powerpoint/2010/main" val="3077226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1458ED-980D-DD0B-3AEF-CE4409B38D87}"/>
              </a:ext>
            </a:extLst>
          </p:cNvPr>
          <p:cNvSpPr>
            <a:spLocks noGrp="1"/>
          </p:cNvSpPr>
          <p:nvPr>
            <p:ph type="title"/>
          </p:nvPr>
        </p:nvSpPr>
        <p:spPr/>
        <p:txBody>
          <a:bodyPr/>
          <a:lstStyle/>
          <a:p>
            <a:pPr algn="ctr"/>
            <a:r>
              <a:rPr lang="fr-FR" dirty="0"/>
              <a:t>Les attentes dans chaque discipline</a:t>
            </a:r>
            <a:br>
              <a:rPr lang="fr-FR" dirty="0"/>
            </a:br>
            <a:r>
              <a:rPr lang="fr-FR" dirty="0"/>
              <a:t>EPS</a:t>
            </a:r>
          </a:p>
        </p:txBody>
      </p:sp>
    </p:spTree>
    <p:extLst>
      <p:ext uri="{BB962C8B-B14F-4D97-AF65-F5344CB8AC3E}">
        <p14:creationId xmlns:p14="http://schemas.microsoft.com/office/powerpoint/2010/main" val="2966506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989F4F-CAA2-4D5E-BE1F-7932A93D50A1}"/>
              </a:ext>
            </a:extLst>
          </p:cNvPr>
          <p:cNvSpPr>
            <a:spLocks noGrp="1"/>
          </p:cNvSpPr>
          <p:nvPr>
            <p:ph type="title"/>
          </p:nvPr>
        </p:nvSpPr>
        <p:spPr/>
        <p:txBody>
          <a:bodyPr/>
          <a:lstStyle/>
          <a:p>
            <a:pPr algn="ctr"/>
            <a:r>
              <a:rPr lang="fr-FR" dirty="0"/>
              <a:t>Les attentes dans chaque discipline</a:t>
            </a:r>
            <a:br>
              <a:rPr lang="fr-FR" dirty="0"/>
            </a:br>
            <a:r>
              <a:rPr lang="fr-FR" dirty="0"/>
              <a:t>ARTS PLASTIQUES</a:t>
            </a:r>
          </a:p>
        </p:txBody>
      </p:sp>
    </p:spTree>
    <p:extLst>
      <p:ext uri="{BB962C8B-B14F-4D97-AF65-F5344CB8AC3E}">
        <p14:creationId xmlns:p14="http://schemas.microsoft.com/office/powerpoint/2010/main" val="345871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D7907B-D741-E1E0-5EFB-D06460B997F9}"/>
              </a:ext>
            </a:extLst>
          </p:cNvPr>
          <p:cNvSpPr>
            <a:spLocks noGrp="1"/>
          </p:cNvSpPr>
          <p:nvPr>
            <p:ph type="title"/>
          </p:nvPr>
        </p:nvSpPr>
        <p:spPr/>
        <p:txBody>
          <a:bodyPr/>
          <a:lstStyle/>
          <a:p>
            <a:pPr algn="ctr"/>
            <a:r>
              <a:rPr lang="fr-FR" dirty="0"/>
              <a:t>Les attentes dans chaque discipline</a:t>
            </a:r>
            <a:br>
              <a:rPr lang="fr-FR" dirty="0"/>
            </a:br>
            <a:r>
              <a:rPr lang="fr-FR" dirty="0"/>
              <a:t>EDUCATION MUSICALE</a:t>
            </a:r>
          </a:p>
        </p:txBody>
      </p:sp>
    </p:spTree>
    <p:extLst>
      <p:ext uri="{BB962C8B-B14F-4D97-AF65-F5344CB8AC3E}">
        <p14:creationId xmlns:p14="http://schemas.microsoft.com/office/powerpoint/2010/main" val="1230894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C4FEF6-A489-5D2C-0C97-BB31C14D024B}"/>
              </a:ext>
            </a:extLst>
          </p:cNvPr>
          <p:cNvSpPr>
            <a:spLocks noGrp="1"/>
          </p:cNvSpPr>
          <p:nvPr>
            <p:ph type="title"/>
          </p:nvPr>
        </p:nvSpPr>
        <p:spPr/>
        <p:txBody>
          <a:bodyPr/>
          <a:lstStyle/>
          <a:p>
            <a:pPr algn="ctr"/>
            <a:r>
              <a:rPr lang="fr-FR" dirty="0"/>
              <a:t>Les attentes dans chaque discipline</a:t>
            </a:r>
            <a:br>
              <a:rPr lang="fr-FR" dirty="0"/>
            </a:br>
            <a:r>
              <a:rPr lang="fr-FR" dirty="0"/>
              <a:t>DISPOSITIF « DEVOIRS FAITS »</a:t>
            </a:r>
          </a:p>
        </p:txBody>
      </p:sp>
      <p:sp>
        <p:nvSpPr>
          <p:cNvPr id="3" name="ZoneTexte 2">
            <a:extLst>
              <a:ext uri="{FF2B5EF4-FFF2-40B4-BE49-F238E27FC236}">
                <a16:creationId xmlns:a16="http://schemas.microsoft.com/office/drawing/2014/main" id="{0C5831CB-D87E-D262-AA37-DEF5448BB723}"/>
              </a:ext>
            </a:extLst>
          </p:cNvPr>
          <p:cNvSpPr txBox="1"/>
          <p:nvPr/>
        </p:nvSpPr>
        <p:spPr>
          <a:xfrm>
            <a:off x="570654" y="1930400"/>
            <a:ext cx="9777306" cy="5262979"/>
          </a:xfrm>
          <a:prstGeom prst="rect">
            <a:avLst/>
          </a:prstGeom>
          <a:noFill/>
        </p:spPr>
        <p:txBody>
          <a:bodyPr wrap="square" rtlCol="0">
            <a:spAutoFit/>
          </a:bodyPr>
          <a:lstStyle/>
          <a:p>
            <a:r>
              <a:rPr lang="fr-FR" sz="2400" dirty="0"/>
              <a:t>Devoirs faits permet à tous les collégiens volontaires, mais engagés sur une période de 12 semaines,  de bénéficier d’un temps pour faire leurs devoirs et d’une aide pour les mener à bien</a:t>
            </a:r>
            <a:r>
              <a:rPr lang="fr-FR" sz="2400" dirty="0" smtClean="0"/>
              <a:t>.</a:t>
            </a:r>
          </a:p>
          <a:p>
            <a:endParaRPr lang="fr-FR" sz="2400" dirty="0"/>
          </a:p>
          <a:p>
            <a:endParaRPr lang="fr-FR" sz="800" dirty="0"/>
          </a:p>
          <a:p>
            <a:r>
              <a:rPr lang="fr-FR" sz="2400" dirty="0"/>
              <a:t>Devoirs faits a pour objectifs d’accompagner les élèves et de faire en sorte qu’ils développent l’autonomie nécessaire dans leur travail personnel</a:t>
            </a:r>
            <a:r>
              <a:rPr lang="fr-FR" sz="2400" dirty="0" smtClean="0"/>
              <a:t>.</a:t>
            </a:r>
          </a:p>
          <a:p>
            <a:endParaRPr lang="fr-FR" sz="2400" dirty="0"/>
          </a:p>
          <a:p>
            <a:endParaRPr lang="fr-FR" sz="800" dirty="0"/>
          </a:p>
          <a:p>
            <a:r>
              <a:rPr lang="fr-FR" sz="2400" dirty="0"/>
              <a:t>Au collège Léonard de Vinci, les élèves travaillent en petits groupes sur la base du volontariat, de 13h à 14h, et sur une ou deux périodes de 12 semaines. </a:t>
            </a:r>
          </a:p>
          <a:p>
            <a:endParaRPr lang="fr-FR" sz="800" dirty="0"/>
          </a:p>
          <a:p>
            <a:endParaRPr lang="fr-FR" sz="2400" dirty="0"/>
          </a:p>
          <a:p>
            <a:endParaRPr lang="fr-FR" sz="2400" dirty="0"/>
          </a:p>
        </p:txBody>
      </p:sp>
    </p:spTree>
    <p:extLst>
      <p:ext uri="{BB962C8B-B14F-4D97-AF65-F5344CB8AC3E}">
        <p14:creationId xmlns:p14="http://schemas.microsoft.com/office/powerpoint/2010/main" val="1067869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E0AD2A-1BC6-FE53-8A81-5B0F027B6AD2}"/>
              </a:ext>
            </a:extLst>
          </p:cNvPr>
          <p:cNvSpPr>
            <a:spLocks noGrp="1"/>
          </p:cNvSpPr>
          <p:nvPr>
            <p:ph type="title"/>
          </p:nvPr>
        </p:nvSpPr>
        <p:spPr>
          <a:xfrm>
            <a:off x="311574" y="701040"/>
            <a:ext cx="9533466" cy="1320800"/>
          </a:xfrm>
        </p:spPr>
        <p:txBody>
          <a:bodyPr/>
          <a:lstStyle/>
          <a:p>
            <a:r>
              <a:rPr lang="fr-FR" dirty="0"/>
              <a:t>Conseils pour bien réussir son année </a:t>
            </a:r>
            <a:r>
              <a:rPr lang="fr-FR"/>
              <a:t>de </a:t>
            </a:r>
            <a:r>
              <a:rPr lang="fr-FR" smtClean="0"/>
              <a:t>5ème</a:t>
            </a:r>
            <a:endParaRPr lang="fr-FR" dirty="0"/>
          </a:p>
        </p:txBody>
      </p:sp>
      <p:sp>
        <p:nvSpPr>
          <p:cNvPr id="3" name="ZoneTexte 2">
            <a:extLst>
              <a:ext uri="{FF2B5EF4-FFF2-40B4-BE49-F238E27FC236}">
                <a16:creationId xmlns:a16="http://schemas.microsoft.com/office/drawing/2014/main" id="{F1431763-4ECD-B183-4FF5-759B3D3C044B}"/>
              </a:ext>
            </a:extLst>
          </p:cNvPr>
          <p:cNvSpPr txBox="1"/>
          <p:nvPr/>
        </p:nvSpPr>
        <p:spPr>
          <a:xfrm>
            <a:off x="463974" y="1784093"/>
            <a:ext cx="10066866" cy="3046988"/>
          </a:xfrm>
          <a:prstGeom prst="rect">
            <a:avLst/>
          </a:prstGeom>
          <a:noFill/>
        </p:spPr>
        <p:txBody>
          <a:bodyPr wrap="square" rtlCol="0">
            <a:spAutoFit/>
          </a:bodyPr>
          <a:lstStyle/>
          <a:p>
            <a:pPr marL="342900" indent="-342900">
              <a:buFontTx/>
              <a:buChar char="-"/>
            </a:pPr>
            <a:r>
              <a:rPr lang="fr-FR" sz="2400" dirty="0"/>
              <a:t>Travailler et apprendre ses leçons régulièrement</a:t>
            </a:r>
          </a:p>
          <a:p>
            <a:endParaRPr lang="fr-FR" sz="2400" dirty="0"/>
          </a:p>
          <a:p>
            <a:pPr marL="342900" indent="-342900">
              <a:buFontTx/>
              <a:buChar char="-"/>
            </a:pPr>
            <a:r>
              <a:rPr lang="fr-FR" sz="2400" dirty="0"/>
              <a:t>Respecter les adultes, les camarades et le matériel</a:t>
            </a:r>
          </a:p>
          <a:p>
            <a:endParaRPr lang="fr-FR" sz="2400" dirty="0"/>
          </a:p>
          <a:p>
            <a:pPr marL="342900" indent="-342900">
              <a:buFontTx/>
              <a:buChar char="-"/>
            </a:pPr>
            <a:r>
              <a:rPr lang="fr-FR" sz="2400" dirty="0"/>
              <a:t>Ne pas hésiter à solliciter les enseignants lorsqu’on a besoin d’aide</a:t>
            </a:r>
          </a:p>
          <a:p>
            <a:endParaRPr lang="fr-FR" sz="2400" dirty="0"/>
          </a:p>
          <a:p>
            <a:r>
              <a:rPr lang="fr-FR" sz="2400" dirty="0"/>
              <a:t>- Prendre soin de ses affaires, rattraper les cours si besoin et veiller à bien tenir ses classeurs/cahiers</a:t>
            </a:r>
          </a:p>
        </p:txBody>
      </p:sp>
      <p:sp>
        <p:nvSpPr>
          <p:cNvPr id="4" name="ZoneTexte 3">
            <a:extLst>
              <a:ext uri="{FF2B5EF4-FFF2-40B4-BE49-F238E27FC236}">
                <a16:creationId xmlns:a16="http://schemas.microsoft.com/office/drawing/2014/main" id="{38C9CE74-472C-FB09-A423-02963131D913}"/>
              </a:ext>
            </a:extLst>
          </p:cNvPr>
          <p:cNvSpPr txBox="1"/>
          <p:nvPr/>
        </p:nvSpPr>
        <p:spPr>
          <a:xfrm>
            <a:off x="311574" y="5011341"/>
            <a:ext cx="10661226" cy="1846659"/>
          </a:xfrm>
          <a:prstGeom prst="rect">
            <a:avLst/>
          </a:prstGeom>
          <a:noFill/>
        </p:spPr>
        <p:txBody>
          <a:bodyPr wrap="square" rtlCol="0">
            <a:spAutoFit/>
          </a:bodyPr>
          <a:lstStyle/>
          <a:p>
            <a:pPr algn="ctr"/>
            <a:r>
              <a:rPr lang="fr-FR" sz="2400" b="1" dirty="0"/>
              <a:t>La direction et les équipes du collège sont là pour aider et accompagner chaque élève sur le chemin de la réussite.</a:t>
            </a:r>
          </a:p>
          <a:p>
            <a:pPr algn="ctr"/>
            <a:r>
              <a:rPr lang="fr-FR" sz="2400" b="1" dirty="0"/>
              <a:t>Parents, nous comptons sur vous comme vous pouvez compter sur nous.</a:t>
            </a:r>
          </a:p>
          <a:p>
            <a:pPr algn="ctr"/>
            <a:r>
              <a:rPr lang="fr-FR" sz="2400" b="1" dirty="0"/>
              <a:t>Bonne année scolaire à tous et à toutes</a:t>
            </a:r>
          </a:p>
          <a:p>
            <a:endParaRPr lang="fr-FR" dirty="0"/>
          </a:p>
        </p:txBody>
      </p:sp>
    </p:spTree>
    <p:extLst>
      <p:ext uri="{BB962C8B-B14F-4D97-AF65-F5344CB8AC3E}">
        <p14:creationId xmlns:p14="http://schemas.microsoft.com/office/powerpoint/2010/main" val="439280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761DF5-B5E1-AEB4-89A4-4F6DE866B210}"/>
              </a:ext>
            </a:extLst>
          </p:cNvPr>
          <p:cNvSpPr>
            <a:spLocks noGrp="1"/>
          </p:cNvSpPr>
          <p:nvPr>
            <p:ph type="title"/>
          </p:nvPr>
        </p:nvSpPr>
        <p:spPr>
          <a:xfrm>
            <a:off x="409855" y="292359"/>
            <a:ext cx="10575385" cy="721568"/>
          </a:xfrm>
        </p:spPr>
        <p:txBody>
          <a:bodyPr/>
          <a:lstStyle/>
          <a:p>
            <a:r>
              <a:rPr lang="fr-FR" b="1" dirty="0"/>
              <a:t>Le restaurant </a:t>
            </a:r>
            <a:r>
              <a:rPr lang="fr-FR" b="1" dirty="0" smtClean="0"/>
              <a:t>scolaire : </a:t>
            </a:r>
            <a:r>
              <a:rPr lang="fr-FR" sz="2800" b="1" dirty="0" smtClean="0"/>
              <a:t>facturation, paiements</a:t>
            </a:r>
            <a:endParaRPr lang="fr-FR" sz="2800" b="1" dirty="0"/>
          </a:p>
        </p:txBody>
      </p:sp>
      <p:sp>
        <p:nvSpPr>
          <p:cNvPr id="3" name="ZoneTexte 2">
            <a:extLst>
              <a:ext uri="{FF2B5EF4-FFF2-40B4-BE49-F238E27FC236}">
                <a16:creationId xmlns:a16="http://schemas.microsoft.com/office/drawing/2014/main" id="{FAA3F707-EB66-0E3F-8232-A1B2E0C4CF3D}"/>
              </a:ext>
            </a:extLst>
          </p:cNvPr>
          <p:cNvSpPr txBox="1"/>
          <p:nvPr/>
        </p:nvSpPr>
        <p:spPr>
          <a:xfrm>
            <a:off x="509382" y="1134914"/>
            <a:ext cx="9225167" cy="5478423"/>
          </a:xfrm>
          <a:prstGeom prst="rect">
            <a:avLst/>
          </a:prstGeom>
          <a:noFill/>
        </p:spPr>
        <p:txBody>
          <a:bodyPr wrap="square" rtlCol="0">
            <a:spAutoFit/>
          </a:bodyPr>
          <a:lstStyle/>
          <a:p>
            <a:r>
              <a:rPr lang="fr-FR" sz="2000" b="1" dirty="0" smtClean="0">
                <a:solidFill>
                  <a:schemeClr val="accent4"/>
                </a:solidFill>
              </a:rPr>
              <a:t>2 modes de facturation : </a:t>
            </a:r>
          </a:p>
          <a:p>
            <a:endParaRPr lang="fr-FR" sz="500" b="1" dirty="0" smtClean="0">
              <a:solidFill>
                <a:schemeClr val="accent4"/>
              </a:solidFill>
            </a:endParaRPr>
          </a:p>
          <a:p>
            <a:pPr marL="361950"/>
            <a:r>
              <a:rPr lang="fr-FR" sz="2000" b="1" dirty="0" smtClean="0">
                <a:solidFill>
                  <a:schemeClr val="accent1"/>
                </a:solidFill>
              </a:rPr>
              <a:t>Facturation "au forfait" : </a:t>
            </a:r>
          </a:p>
          <a:p>
            <a:pPr marL="895350" indent="-342900"/>
            <a:r>
              <a:rPr lang="fr-FR" sz="2000" b="1" dirty="0" smtClean="0">
                <a:sym typeface="Wingdings" panose="05000000000000000000" pitchFamily="2" charset="2"/>
              </a:rPr>
              <a:t> </a:t>
            </a:r>
            <a:r>
              <a:rPr lang="fr-FR" sz="2000" b="1" dirty="0" smtClean="0"/>
              <a:t>pour les DP4 uniquement</a:t>
            </a:r>
          </a:p>
          <a:p>
            <a:pPr marL="895350" indent="-342900">
              <a:buFont typeface="Wingdings" panose="05000000000000000000" pitchFamily="2" charset="2"/>
              <a:buChar char="F"/>
            </a:pPr>
            <a:r>
              <a:rPr lang="fr-FR" sz="2000" b="1" dirty="0" smtClean="0"/>
              <a:t>une facture en fin de trimestre</a:t>
            </a:r>
          </a:p>
          <a:p>
            <a:pPr marL="361950"/>
            <a:endParaRPr lang="fr-FR" sz="500" b="1" dirty="0"/>
          </a:p>
          <a:p>
            <a:pPr marL="361950"/>
            <a:r>
              <a:rPr lang="fr-FR" sz="2000" b="1" dirty="0" smtClean="0">
                <a:solidFill>
                  <a:schemeClr val="accent1"/>
                </a:solidFill>
              </a:rPr>
              <a:t>Facturation "au ticket"</a:t>
            </a:r>
            <a:endParaRPr lang="fr-FR" sz="2000" b="1" dirty="0">
              <a:solidFill>
                <a:schemeClr val="accent1"/>
              </a:solidFill>
            </a:endParaRPr>
          </a:p>
          <a:p>
            <a:pPr marL="895350" indent="-342900">
              <a:buFont typeface="Wingdings" panose="05000000000000000000" pitchFamily="2" charset="2"/>
              <a:buChar char="F"/>
            </a:pPr>
            <a:r>
              <a:rPr lang="fr-FR" sz="2000" b="1" dirty="0" smtClean="0"/>
              <a:t>Pour </a:t>
            </a:r>
            <a:r>
              <a:rPr lang="fr-FR" sz="2000" b="1" dirty="0"/>
              <a:t>tous les autres </a:t>
            </a:r>
            <a:r>
              <a:rPr lang="fr-FR" sz="2000" b="1" dirty="0" smtClean="0"/>
              <a:t>modes </a:t>
            </a:r>
            <a:r>
              <a:rPr lang="fr-FR" sz="2000" b="1" dirty="0"/>
              <a:t>de </a:t>
            </a:r>
            <a:r>
              <a:rPr lang="fr-FR" sz="2000" b="1" dirty="0" smtClean="0"/>
              <a:t>fréquentation (</a:t>
            </a:r>
            <a:r>
              <a:rPr lang="fr-FR" sz="2000" b="1" dirty="0"/>
              <a:t>3 jours,2 jours,1 </a:t>
            </a:r>
            <a:r>
              <a:rPr lang="fr-FR" sz="2000" b="1" dirty="0" smtClean="0"/>
              <a:t>jour </a:t>
            </a:r>
            <a:r>
              <a:rPr lang="fr-FR" sz="2000" b="1" dirty="0"/>
              <a:t>ou occasionnel</a:t>
            </a:r>
            <a:r>
              <a:rPr lang="fr-FR" sz="2000" b="1" dirty="0" smtClean="0"/>
              <a:t>)</a:t>
            </a:r>
          </a:p>
          <a:p>
            <a:pPr marL="895350" indent="-342900">
              <a:buFont typeface="Wingdings" panose="05000000000000000000" pitchFamily="2" charset="2"/>
              <a:buChar char="F"/>
            </a:pPr>
            <a:r>
              <a:rPr lang="fr-FR" sz="2000" b="1" dirty="0" smtClean="0"/>
              <a:t>Pas de facture, les comptes self sont approvisionnés en amont (pas de soldes négatifs)</a:t>
            </a:r>
          </a:p>
          <a:p>
            <a:endParaRPr lang="fr-FR" sz="2000" b="1" dirty="0" smtClean="0"/>
          </a:p>
          <a:p>
            <a:r>
              <a:rPr lang="fr-FR" sz="2000" b="1" dirty="0" smtClean="0"/>
              <a:t> </a:t>
            </a:r>
            <a:r>
              <a:rPr lang="fr-FR" sz="2000" b="1" dirty="0" smtClean="0">
                <a:solidFill>
                  <a:schemeClr val="accent4"/>
                </a:solidFill>
              </a:rPr>
              <a:t>4 modes de paiements :</a:t>
            </a:r>
          </a:p>
          <a:p>
            <a:endParaRPr lang="fr-FR" sz="500" b="1" dirty="0" smtClean="0">
              <a:solidFill>
                <a:schemeClr val="accent4"/>
              </a:solidFill>
            </a:endParaRPr>
          </a:p>
          <a:p>
            <a:pPr marL="717550" indent="-355600">
              <a:buFont typeface="Wingdings" panose="05000000000000000000" pitchFamily="2" charset="2"/>
              <a:buChar char="F"/>
              <a:tabLst>
                <a:tab pos="1885950" algn="l"/>
              </a:tabLst>
            </a:pPr>
            <a:r>
              <a:rPr lang="fr-FR" sz="2000" b="1" dirty="0" smtClean="0"/>
              <a:t>En ligne :	avec </a:t>
            </a:r>
            <a:r>
              <a:rPr lang="fr-FR" sz="2000" b="1" dirty="0" err="1" smtClean="0"/>
              <a:t>Educonnect</a:t>
            </a:r>
            <a:r>
              <a:rPr lang="fr-FR" sz="2000" b="1" dirty="0" smtClean="0"/>
              <a:t> pour les facturations "au forfait"</a:t>
            </a:r>
          </a:p>
          <a:p>
            <a:pPr marL="1885950">
              <a:tabLst>
                <a:tab pos="1885950" algn="l"/>
              </a:tabLst>
            </a:pPr>
            <a:r>
              <a:rPr lang="fr-FR" sz="2000" b="1" dirty="0" smtClean="0"/>
              <a:t>avec l'application </a:t>
            </a:r>
            <a:r>
              <a:rPr lang="fr-FR" sz="2000" b="1" dirty="0" err="1" smtClean="0"/>
              <a:t>TurboSelf</a:t>
            </a:r>
            <a:r>
              <a:rPr lang="fr-FR" sz="2000" b="1" dirty="0" smtClean="0"/>
              <a:t> pour les facturations "au ticket"</a:t>
            </a:r>
          </a:p>
          <a:p>
            <a:pPr marL="1885950">
              <a:tabLst>
                <a:tab pos="1885950" algn="l"/>
              </a:tabLst>
            </a:pPr>
            <a:endParaRPr lang="fr-FR" sz="500" b="1" dirty="0" smtClean="0"/>
          </a:p>
          <a:p>
            <a:pPr marL="704850" indent="-342900">
              <a:buFont typeface="Wingdings" panose="05000000000000000000" pitchFamily="2" charset="2"/>
              <a:buChar char="F"/>
            </a:pPr>
            <a:r>
              <a:rPr lang="fr-FR" sz="2000" b="1" dirty="0" smtClean="0"/>
              <a:t>Par virements bancaires (pour les forfaits uniquement)</a:t>
            </a:r>
          </a:p>
          <a:p>
            <a:pPr marL="704850" indent="-342900">
              <a:buFont typeface="Wingdings" panose="05000000000000000000" pitchFamily="2" charset="2"/>
              <a:buChar char="F"/>
            </a:pPr>
            <a:endParaRPr lang="fr-FR" sz="500" b="1" dirty="0" smtClean="0"/>
          </a:p>
          <a:p>
            <a:pPr marL="704850" indent="-342900">
              <a:buFont typeface="Wingdings" panose="05000000000000000000" pitchFamily="2" charset="2"/>
              <a:buChar char="F"/>
            </a:pPr>
            <a:r>
              <a:rPr lang="fr-FR" sz="2000" b="1" dirty="0" smtClean="0"/>
              <a:t>Par chèques à déposer </a:t>
            </a:r>
            <a:r>
              <a:rPr lang="fr-FR" sz="2000" b="1" dirty="0"/>
              <a:t>à </a:t>
            </a:r>
            <a:r>
              <a:rPr lang="fr-FR" sz="2000" b="1" dirty="0" smtClean="0"/>
              <a:t>l'intendance par les élèves</a:t>
            </a:r>
          </a:p>
          <a:p>
            <a:pPr marL="704850" indent="-342900">
              <a:buFont typeface="Wingdings" panose="05000000000000000000" pitchFamily="2" charset="2"/>
              <a:buChar char="F"/>
            </a:pPr>
            <a:endParaRPr lang="fr-FR" sz="500" b="1" dirty="0" smtClean="0"/>
          </a:p>
          <a:p>
            <a:pPr marL="704850" indent="-342900">
              <a:buFont typeface="Wingdings" panose="05000000000000000000" pitchFamily="2" charset="2"/>
              <a:buChar char="F"/>
            </a:pPr>
            <a:r>
              <a:rPr lang="fr-FR" sz="2000" b="1" dirty="0" smtClean="0"/>
              <a:t>En espèces à déposer </a:t>
            </a:r>
            <a:r>
              <a:rPr lang="fr-FR" sz="2000" b="1" dirty="0"/>
              <a:t>à </a:t>
            </a:r>
            <a:r>
              <a:rPr lang="fr-FR" sz="2000" b="1" dirty="0" smtClean="0"/>
              <a:t>l'intendance par les parents (de préférence)</a:t>
            </a:r>
          </a:p>
        </p:txBody>
      </p:sp>
    </p:spTree>
    <p:extLst>
      <p:ext uri="{BB962C8B-B14F-4D97-AF65-F5344CB8AC3E}">
        <p14:creationId xmlns:p14="http://schemas.microsoft.com/office/powerpoint/2010/main" val="1957626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90552D-320A-31FB-9861-C3CACD9EC32E}"/>
              </a:ext>
            </a:extLst>
          </p:cNvPr>
          <p:cNvSpPr>
            <a:spLocks noGrp="1"/>
          </p:cNvSpPr>
          <p:nvPr>
            <p:ph type="title"/>
          </p:nvPr>
        </p:nvSpPr>
        <p:spPr>
          <a:xfrm>
            <a:off x="677334" y="609600"/>
            <a:ext cx="8596668" cy="762000"/>
          </a:xfrm>
        </p:spPr>
        <p:txBody>
          <a:bodyPr/>
          <a:lstStyle/>
          <a:p>
            <a:r>
              <a:rPr lang="fr-FR" b="1" dirty="0"/>
              <a:t>Les horaires de la classe de </a:t>
            </a:r>
            <a:r>
              <a:rPr lang="fr-FR" b="1" dirty="0" smtClean="0"/>
              <a:t>quatr</a:t>
            </a:r>
            <a:r>
              <a:rPr lang="fr-FR" b="1" dirty="0" smtClean="0"/>
              <a:t>ième</a:t>
            </a:r>
            <a:endParaRPr lang="fr-FR" b="1" dirty="0"/>
          </a:p>
        </p:txBody>
      </p:sp>
      <p:sp>
        <p:nvSpPr>
          <p:cNvPr id="3" name="ZoneTexte 2">
            <a:extLst>
              <a:ext uri="{FF2B5EF4-FFF2-40B4-BE49-F238E27FC236}">
                <a16:creationId xmlns:a16="http://schemas.microsoft.com/office/drawing/2014/main" id="{FAA3F707-EB66-0E3F-8232-A1B2E0C4CF3D}"/>
              </a:ext>
            </a:extLst>
          </p:cNvPr>
          <p:cNvSpPr txBox="1"/>
          <p:nvPr/>
        </p:nvSpPr>
        <p:spPr>
          <a:xfrm>
            <a:off x="540418" y="1573469"/>
            <a:ext cx="8656320" cy="5539978"/>
          </a:xfrm>
          <a:prstGeom prst="rect">
            <a:avLst/>
          </a:prstGeom>
          <a:noFill/>
        </p:spPr>
        <p:txBody>
          <a:bodyPr wrap="square" rtlCol="0">
            <a:spAutoFit/>
          </a:bodyPr>
          <a:lstStyle/>
          <a:p>
            <a:pPr algn="ctr"/>
            <a:r>
              <a:rPr lang="fr-FR" sz="2400" b="1" dirty="0"/>
              <a:t>Enseignements obligatoires: </a:t>
            </a:r>
          </a:p>
          <a:p>
            <a:pPr algn="ctr"/>
            <a:endParaRPr lang="fr-FR" sz="2400" b="1" dirty="0"/>
          </a:p>
          <a:p>
            <a:pPr algn="ctr"/>
            <a:r>
              <a:rPr lang="fr-FR" sz="2400" dirty="0"/>
              <a:t>Français : </a:t>
            </a:r>
            <a:r>
              <a:rPr lang="fr-FR" sz="2400" dirty="0" smtClean="0"/>
              <a:t>4h30</a:t>
            </a:r>
            <a:endParaRPr lang="fr-FR" sz="2400" dirty="0"/>
          </a:p>
          <a:p>
            <a:pPr algn="ctr"/>
            <a:r>
              <a:rPr lang="fr-FR" sz="2400" dirty="0"/>
              <a:t>Histoire-géographie / enseignement moral et civique: </a:t>
            </a:r>
            <a:r>
              <a:rPr lang="fr-FR" sz="2400" dirty="0" smtClean="0"/>
              <a:t>3h</a:t>
            </a:r>
            <a:endParaRPr lang="fr-FR" sz="2400" dirty="0"/>
          </a:p>
          <a:p>
            <a:pPr algn="ctr"/>
            <a:r>
              <a:rPr lang="fr-FR" sz="2400" dirty="0"/>
              <a:t>Anglais: 3h</a:t>
            </a:r>
          </a:p>
          <a:p>
            <a:pPr algn="ctr"/>
            <a:r>
              <a:rPr lang="fr-FR" sz="2400" dirty="0"/>
              <a:t>LV2 ( espagnol, allemand, italien ou portugais): 2h30</a:t>
            </a:r>
          </a:p>
          <a:p>
            <a:pPr algn="ctr"/>
            <a:r>
              <a:rPr lang="fr-FR" sz="2400" dirty="0"/>
              <a:t>Mathématiques : 3h30</a:t>
            </a:r>
          </a:p>
          <a:p>
            <a:pPr algn="ctr"/>
            <a:r>
              <a:rPr lang="fr-FR" sz="2400" dirty="0"/>
              <a:t>Physique-chimie : 1h30</a:t>
            </a:r>
          </a:p>
          <a:p>
            <a:pPr algn="ctr"/>
            <a:r>
              <a:rPr lang="fr-FR" sz="2400" dirty="0"/>
              <a:t>Sciences de la vie et de la Terre : 1h30</a:t>
            </a:r>
          </a:p>
          <a:p>
            <a:pPr algn="ctr"/>
            <a:r>
              <a:rPr lang="fr-FR" sz="2400" dirty="0"/>
              <a:t>Technologie: 1h30</a:t>
            </a:r>
          </a:p>
          <a:p>
            <a:pPr algn="ctr"/>
            <a:r>
              <a:rPr lang="fr-FR" sz="2400" dirty="0"/>
              <a:t>Education physique et sportive : 3h</a:t>
            </a:r>
          </a:p>
          <a:p>
            <a:pPr algn="ctr"/>
            <a:r>
              <a:rPr lang="fr-FR" sz="2400" dirty="0"/>
              <a:t>Arts plastiques: 1h</a:t>
            </a:r>
          </a:p>
          <a:p>
            <a:pPr algn="ctr"/>
            <a:r>
              <a:rPr lang="fr-FR" sz="2400" dirty="0"/>
              <a:t>Education Musicale: 1h</a:t>
            </a:r>
            <a:endParaRPr lang="fr-FR" sz="2400" b="1" dirty="0"/>
          </a:p>
          <a:p>
            <a:pPr algn="ctr"/>
            <a:r>
              <a:rPr lang="fr-FR" sz="2400" b="1" dirty="0"/>
              <a:t>Soit un total de 26h</a:t>
            </a:r>
          </a:p>
          <a:p>
            <a:endParaRPr lang="fr-FR" dirty="0"/>
          </a:p>
        </p:txBody>
      </p:sp>
    </p:spTree>
    <p:extLst>
      <p:ext uri="{BB962C8B-B14F-4D97-AF65-F5344CB8AC3E}">
        <p14:creationId xmlns:p14="http://schemas.microsoft.com/office/powerpoint/2010/main" val="1653619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941C40-42FA-8F81-2A52-297D172E5EB4}"/>
              </a:ext>
            </a:extLst>
          </p:cNvPr>
          <p:cNvSpPr>
            <a:spLocks noGrp="1"/>
          </p:cNvSpPr>
          <p:nvPr>
            <p:ph type="title"/>
          </p:nvPr>
        </p:nvSpPr>
        <p:spPr>
          <a:xfrm>
            <a:off x="677334" y="320040"/>
            <a:ext cx="8596668" cy="883920"/>
          </a:xfrm>
        </p:spPr>
        <p:txBody>
          <a:bodyPr>
            <a:normAutofit/>
          </a:bodyPr>
          <a:lstStyle/>
          <a:p>
            <a:r>
              <a:rPr lang="fr-FR" b="1" dirty="0"/>
              <a:t>Les horaires de la classe de </a:t>
            </a:r>
            <a:r>
              <a:rPr lang="fr-FR" b="1" dirty="0" smtClean="0"/>
              <a:t>cinquième</a:t>
            </a:r>
            <a:endParaRPr lang="fr-FR" dirty="0"/>
          </a:p>
        </p:txBody>
      </p:sp>
      <p:sp>
        <p:nvSpPr>
          <p:cNvPr id="4" name="ZoneTexte 3">
            <a:extLst>
              <a:ext uri="{FF2B5EF4-FFF2-40B4-BE49-F238E27FC236}">
                <a16:creationId xmlns:a16="http://schemas.microsoft.com/office/drawing/2014/main" id="{27F82B43-38C4-CB40-739E-270838F3A903}"/>
              </a:ext>
            </a:extLst>
          </p:cNvPr>
          <p:cNvSpPr txBox="1"/>
          <p:nvPr/>
        </p:nvSpPr>
        <p:spPr>
          <a:xfrm>
            <a:off x="677334" y="1203960"/>
            <a:ext cx="8596668" cy="1846659"/>
          </a:xfrm>
          <a:prstGeom prst="rect">
            <a:avLst/>
          </a:prstGeom>
          <a:noFill/>
        </p:spPr>
        <p:txBody>
          <a:bodyPr wrap="square" rtlCol="0">
            <a:spAutoFit/>
          </a:bodyPr>
          <a:lstStyle/>
          <a:p>
            <a:r>
              <a:rPr lang="fr-FR" sz="2400" b="1" dirty="0"/>
              <a:t>&gt; Enseignements optionnels au collège Léonard de Vinci</a:t>
            </a:r>
            <a:endParaRPr lang="fr-FR" sz="2400" dirty="0"/>
          </a:p>
          <a:p>
            <a:pPr algn="ctr"/>
            <a:r>
              <a:rPr lang="fr-FR" sz="2400" dirty="0"/>
              <a:t>Langue et Culture Antique – Latin : </a:t>
            </a:r>
            <a:r>
              <a:rPr lang="fr-FR" sz="2400" dirty="0"/>
              <a:t>1</a:t>
            </a:r>
            <a:r>
              <a:rPr lang="fr-FR" sz="2400" dirty="0" smtClean="0"/>
              <a:t>h</a:t>
            </a:r>
            <a:endParaRPr lang="fr-FR" sz="2400" dirty="0"/>
          </a:p>
          <a:p>
            <a:pPr algn="ctr"/>
            <a:r>
              <a:rPr lang="fr-FR" sz="2400" dirty="0"/>
              <a:t>Chant choral: 1h</a:t>
            </a:r>
          </a:p>
          <a:p>
            <a:pPr algn="ctr"/>
            <a:r>
              <a:rPr lang="fr-FR" sz="2400" dirty="0"/>
              <a:t>Participation possible à l’UNSS</a:t>
            </a:r>
          </a:p>
          <a:p>
            <a:endParaRPr lang="fr-FR" dirty="0"/>
          </a:p>
        </p:txBody>
      </p:sp>
      <p:sp>
        <p:nvSpPr>
          <p:cNvPr id="5" name="ZoneTexte 4">
            <a:extLst>
              <a:ext uri="{FF2B5EF4-FFF2-40B4-BE49-F238E27FC236}">
                <a16:creationId xmlns:a16="http://schemas.microsoft.com/office/drawing/2014/main" id="{A2E416E5-2235-C665-F97E-24FF15D756E0}"/>
              </a:ext>
            </a:extLst>
          </p:cNvPr>
          <p:cNvSpPr txBox="1"/>
          <p:nvPr/>
        </p:nvSpPr>
        <p:spPr>
          <a:xfrm>
            <a:off x="677334" y="3279338"/>
            <a:ext cx="9594426" cy="2585323"/>
          </a:xfrm>
          <a:prstGeom prst="rect">
            <a:avLst/>
          </a:prstGeom>
          <a:noFill/>
        </p:spPr>
        <p:txBody>
          <a:bodyPr wrap="square" rtlCol="0">
            <a:spAutoFit/>
          </a:bodyPr>
          <a:lstStyle/>
          <a:p>
            <a:r>
              <a:rPr lang="fr-FR" sz="2400" b="1" dirty="0"/>
              <a:t>&gt; Des choix opérés au collège Léonard de Vinci pour la classe de </a:t>
            </a:r>
            <a:r>
              <a:rPr lang="fr-FR" sz="2400" b="1" dirty="0"/>
              <a:t>5</a:t>
            </a:r>
            <a:r>
              <a:rPr lang="fr-FR" sz="2400" b="1" dirty="0" smtClean="0"/>
              <a:t>ème</a:t>
            </a:r>
            <a:endParaRPr lang="fr-FR" sz="2400" b="1" dirty="0"/>
          </a:p>
          <a:p>
            <a:pPr algn="ctr"/>
            <a:endParaRPr lang="fr-FR" sz="2400" b="1" dirty="0"/>
          </a:p>
          <a:p>
            <a:pPr marL="342900" indent="-342900">
              <a:buFontTx/>
              <a:buChar char="-"/>
            </a:pPr>
            <a:r>
              <a:rPr lang="fr-FR" sz="2400" dirty="0" smtClean="0"/>
              <a:t>Des groupes de besoins en français et en mathématiques</a:t>
            </a:r>
          </a:p>
          <a:p>
            <a:pPr marL="342900" indent="-342900">
              <a:buFontTx/>
              <a:buChar char="-"/>
            </a:pPr>
            <a:r>
              <a:rPr lang="fr-FR" sz="2400" dirty="0" smtClean="0"/>
              <a:t>Des groupes allégés en sciences physiques et technologie, permettant davantage de manipulations</a:t>
            </a:r>
          </a:p>
          <a:p>
            <a:endParaRPr lang="fr-FR" dirty="0"/>
          </a:p>
        </p:txBody>
      </p:sp>
    </p:spTree>
    <p:extLst>
      <p:ext uri="{BB962C8B-B14F-4D97-AF65-F5344CB8AC3E}">
        <p14:creationId xmlns:p14="http://schemas.microsoft.com/office/powerpoint/2010/main" val="2123777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158BB4-1265-4730-E673-32372EBDD99B}"/>
              </a:ext>
            </a:extLst>
          </p:cNvPr>
          <p:cNvSpPr>
            <a:spLocks noGrp="1"/>
          </p:cNvSpPr>
          <p:nvPr>
            <p:ph type="title"/>
          </p:nvPr>
        </p:nvSpPr>
        <p:spPr>
          <a:xfrm>
            <a:off x="381000" y="609600"/>
            <a:ext cx="9585960" cy="1320800"/>
          </a:xfrm>
        </p:spPr>
        <p:txBody>
          <a:bodyPr>
            <a:normAutofit/>
          </a:bodyPr>
          <a:lstStyle/>
          <a:p>
            <a:r>
              <a:rPr lang="fr-FR" dirty="0"/>
              <a:t>A la découverte des métiers et des formations: être curieux et s’informer</a:t>
            </a:r>
          </a:p>
        </p:txBody>
      </p:sp>
      <p:sp>
        <p:nvSpPr>
          <p:cNvPr id="3" name="ZoneTexte 2">
            <a:extLst>
              <a:ext uri="{FF2B5EF4-FFF2-40B4-BE49-F238E27FC236}">
                <a16:creationId xmlns:a16="http://schemas.microsoft.com/office/drawing/2014/main" id="{A4610BBE-1C2F-7306-FF54-2F88296F7013}"/>
              </a:ext>
            </a:extLst>
          </p:cNvPr>
          <p:cNvSpPr txBox="1"/>
          <p:nvPr/>
        </p:nvSpPr>
        <p:spPr>
          <a:xfrm>
            <a:off x="381000" y="1930400"/>
            <a:ext cx="9585960" cy="4647426"/>
          </a:xfrm>
          <a:prstGeom prst="rect">
            <a:avLst/>
          </a:prstGeom>
          <a:noFill/>
        </p:spPr>
        <p:txBody>
          <a:bodyPr wrap="square" rtlCol="0">
            <a:spAutoFit/>
          </a:bodyPr>
          <a:lstStyle/>
          <a:p>
            <a:r>
              <a:rPr lang="fr-FR" sz="2400" dirty="0">
                <a:solidFill>
                  <a:schemeClr val="accent1">
                    <a:lumMod val="75000"/>
                  </a:schemeClr>
                </a:solidFill>
              </a:rPr>
              <a:t>Quand?</a:t>
            </a:r>
          </a:p>
          <a:p>
            <a:r>
              <a:rPr lang="fr-FR" sz="2400" dirty="0"/>
              <a:t>Deux ou trois fois par mois, sur le temps de pause méridienne, </a:t>
            </a:r>
          </a:p>
          <a:p>
            <a:endParaRPr lang="fr-FR" sz="800" dirty="0"/>
          </a:p>
          <a:p>
            <a:r>
              <a:rPr lang="fr-FR" sz="2400" dirty="0">
                <a:solidFill>
                  <a:schemeClr val="accent1">
                    <a:lumMod val="75000"/>
                  </a:schemeClr>
                </a:solidFill>
              </a:rPr>
              <a:t>Où?</a:t>
            </a:r>
          </a:p>
          <a:p>
            <a:r>
              <a:rPr lang="fr-FR" sz="2400" dirty="0"/>
              <a:t>Au collège</a:t>
            </a:r>
          </a:p>
          <a:p>
            <a:endParaRPr lang="fr-FR" sz="800" dirty="0"/>
          </a:p>
          <a:p>
            <a:r>
              <a:rPr lang="fr-FR" sz="2400" dirty="0">
                <a:solidFill>
                  <a:schemeClr val="accent1">
                    <a:lumMod val="75000"/>
                  </a:schemeClr>
                </a:solidFill>
              </a:rPr>
              <a:t>Qui?</a:t>
            </a:r>
          </a:p>
          <a:p>
            <a:r>
              <a:rPr lang="fr-FR" sz="2400" dirty="0"/>
              <a:t>des professionnels qui viendront présenter leur métier</a:t>
            </a:r>
          </a:p>
          <a:p>
            <a:r>
              <a:rPr lang="fr-FR" sz="2400" dirty="0"/>
              <a:t>Des lycées qui viendront présenter leurs formations</a:t>
            </a:r>
          </a:p>
          <a:p>
            <a:endParaRPr lang="fr-FR" sz="800" dirty="0"/>
          </a:p>
          <a:p>
            <a:r>
              <a:rPr lang="fr-FR" sz="2400" dirty="0">
                <a:solidFill>
                  <a:schemeClr val="accent1">
                    <a:lumMod val="75000"/>
                  </a:schemeClr>
                </a:solidFill>
              </a:rPr>
              <a:t>Pour qui?</a:t>
            </a:r>
          </a:p>
          <a:p>
            <a:r>
              <a:rPr lang="fr-FR" sz="2400" dirty="0"/>
              <a:t>Pour tous les élèves volontaires ( inscriptions au bureau de vie scolaire )</a:t>
            </a:r>
          </a:p>
          <a:p>
            <a:endParaRPr lang="fr-FR" sz="800" dirty="0"/>
          </a:p>
          <a:p>
            <a:pPr algn="ctr"/>
            <a:r>
              <a:rPr lang="fr-FR" sz="2400" b="1" dirty="0">
                <a:solidFill>
                  <a:schemeClr val="accent1">
                    <a:lumMod val="75000"/>
                  </a:schemeClr>
                </a:solidFill>
              </a:rPr>
              <a:t>Première session le 16 octobre: pompiers et gendarmes</a:t>
            </a:r>
          </a:p>
        </p:txBody>
      </p:sp>
      <p:sp>
        <p:nvSpPr>
          <p:cNvPr id="4" name="Explosion : 14 points 3">
            <a:extLst>
              <a:ext uri="{FF2B5EF4-FFF2-40B4-BE49-F238E27FC236}">
                <a16:creationId xmlns:a16="http://schemas.microsoft.com/office/drawing/2014/main" id="{FBD20294-C85D-B26B-9122-FB0F6C45430E}"/>
              </a:ext>
            </a:extLst>
          </p:cNvPr>
          <p:cNvSpPr/>
          <p:nvPr/>
        </p:nvSpPr>
        <p:spPr>
          <a:xfrm>
            <a:off x="8808720" y="800498"/>
            <a:ext cx="3185160" cy="2473960"/>
          </a:xfrm>
          <a:prstGeom prst="irregularSeal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Nouveauté</a:t>
            </a:r>
            <a:r>
              <a:rPr lang="fr-FR" dirty="0"/>
              <a:t> </a:t>
            </a:r>
            <a:r>
              <a:rPr lang="fr-FR" b="1" dirty="0"/>
              <a:t>2025/2026</a:t>
            </a:r>
          </a:p>
        </p:txBody>
      </p:sp>
    </p:spTree>
    <p:extLst>
      <p:ext uri="{BB962C8B-B14F-4D97-AF65-F5344CB8AC3E}">
        <p14:creationId xmlns:p14="http://schemas.microsoft.com/office/powerpoint/2010/main" val="632151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6AC85A-986F-8944-D317-5ACC13EA51BB}"/>
              </a:ext>
            </a:extLst>
          </p:cNvPr>
          <p:cNvSpPr>
            <a:spLocks noGrp="1"/>
          </p:cNvSpPr>
          <p:nvPr>
            <p:ph type="title"/>
          </p:nvPr>
        </p:nvSpPr>
        <p:spPr>
          <a:xfrm>
            <a:off x="677334" y="609600"/>
            <a:ext cx="8596668" cy="944880"/>
          </a:xfrm>
        </p:spPr>
        <p:txBody>
          <a:bodyPr/>
          <a:lstStyle/>
          <a:p>
            <a:r>
              <a:rPr lang="fr-FR" dirty="0"/>
              <a:t>Le calendrier de l’année scolaire</a:t>
            </a:r>
          </a:p>
        </p:txBody>
      </p:sp>
      <p:sp>
        <p:nvSpPr>
          <p:cNvPr id="3" name="ZoneTexte 2">
            <a:extLst>
              <a:ext uri="{FF2B5EF4-FFF2-40B4-BE49-F238E27FC236}">
                <a16:creationId xmlns:a16="http://schemas.microsoft.com/office/drawing/2014/main" id="{5D85C658-89E8-CBA6-E9C1-3BF7A36731FE}"/>
              </a:ext>
            </a:extLst>
          </p:cNvPr>
          <p:cNvSpPr txBox="1"/>
          <p:nvPr/>
        </p:nvSpPr>
        <p:spPr>
          <a:xfrm>
            <a:off x="677334" y="1318022"/>
            <a:ext cx="9838266" cy="5539978"/>
          </a:xfrm>
          <a:prstGeom prst="rect">
            <a:avLst/>
          </a:prstGeom>
          <a:noFill/>
        </p:spPr>
        <p:txBody>
          <a:bodyPr wrap="square" rtlCol="0">
            <a:spAutoFit/>
          </a:bodyPr>
          <a:lstStyle/>
          <a:p>
            <a:r>
              <a:rPr lang="fr-FR" sz="2400" dirty="0"/>
              <a:t>L’année scolaire est découpée en deux semestres:</a:t>
            </a:r>
          </a:p>
          <a:p>
            <a:endParaRPr lang="fr-FR" sz="2400" dirty="0"/>
          </a:p>
          <a:p>
            <a:pPr>
              <a:buFontTx/>
              <a:buChar char="-"/>
            </a:pPr>
            <a:r>
              <a:rPr lang="fr-FR" sz="2400" dirty="0"/>
              <a:t>1</a:t>
            </a:r>
            <a:r>
              <a:rPr lang="fr-FR" sz="2400" baseline="30000" dirty="0"/>
              <a:t>er</a:t>
            </a:r>
            <a:r>
              <a:rPr lang="fr-FR" sz="2400" dirty="0"/>
              <a:t> semestre du 01 septembre 2025 au 30 janvier 2026</a:t>
            </a:r>
          </a:p>
          <a:p>
            <a:pPr>
              <a:buFontTx/>
              <a:buChar char="-"/>
            </a:pPr>
            <a:endParaRPr lang="fr-FR" sz="2400" dirty="0"/>
          </a:p>
          <a:p>
            <a:pPr>
              <a:buFontTx/>
              <a:buChar char="-"/>
            </a:pPr>
            <a:r>
              <a:rPr lang="fr-FR" sz="2400" dirty="0"/>
              <a:t>2</a:t>
            </a:r>
            <a:r>
              <a:rPr lang="fr-FR" sz="2400" baseline="30000" dirty="0"/>
              <a:t>ème</a:t>
            </a:r>
            <a:r>
              <a:rPr lang="fr-FR" sz="2400" dirty="0"/>
              <a:t> semestre du 31 janvier 2026 au 04 juillet 2026</a:t>
            </a:r>
          </a:p>
          <a:p>
            <a:pPr>
              <a:buFontTx/>
              <a:buChar char="-"/>
            </a:pPr>
            <a:endParaRPr lang="fr-FR" sz="2400" dirty="0"/>
          </a:p>
          <a:p>
            <a:r>
              <a:rPr lang="fr-FR" sz="2400" dirty="0"/>
              <a:t>Des réunions de mi-semestre entre les professeurs de l’élève et ses parents, sont programmées durant la semaine du 03 au 09 novembre 2026.</a:t>
            </a:r>
          </a:p>
          <a:p>
            <a:endParaRPr lang="fr-FR" sz="2400" dirty="0"/>
          </a:p>
          <a:p>
            <a:r>
              <a:rPr lang="fr-FR" sz="2400" dirty="0"/>
              <a:t>Des dates à retenir: </a:t>
            </a:r>
          </a:p>
          <a:p>
            <a:r>
              <a:rPr lang="fr-FR" sz="2400" dirty="0"/>
              <a:t>Jeudi 06 et vendredi 07 novembre : journées de lutte contre le harcèlement</a:t>
            </a:r>
          </a:p>
          <a:p>
            <a:endParaRPr lang="fr-FR" sz="2400" dirty="0"/>
          </a:p>
          <a:p>
            <a:endParaRPr lang="fr-FR" dirty="0"/>
          </a:p>
        </p:txBody>
      </p:sp>
    </p:spTree>
    <p:extLst>
      <p:ext uri="{BB962C8B-B14F-4D97-AF65-F5344CB8AC3E}">
        <p14:creationId xmlns:p14="http://schemas.microsoft.com/office/powerpoint/2010/main" val="2232449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43BDD3-031F-8E64-1316-BD673CAE4D24}"/>
              </a:ext>
            </a:extLst>
          </p:cNvPr>
          <p:cNvSpPr>
            <a:spLocks noGrp="1"/>
          </p:cNvSpPr>
          <p:nvPr>
            <p:ph type="title"/>
          </p:nvPr>
        </p:nvSpPr>
        <p:spPr>
          <a:xfrm>
            <a:off x="677334" y="609600"/>
            <a:ext cx="8908626" cy="1320800"/>
          </a:xfrm>
        </p:spPr>
        <p:txBody>
          <a:bodyPr>
            <a:normAutofit fontScale="90000"/>
          </a:bodyPr>
          <a:lstStyle/>
          <a:p>
            <a:r>
              <a:rPr lang="fr-FR" dirty="0"/>
              <a:t>Le livret de parcours inclusif  ( LPI ) pour gérer les besoins particuliers: PAP, PAI, PPS….</a:t>
            </a:r>
          </a:p>
        </p:txBody>
      </p:sp>
      <p:sp>
        <p:nvSpPr>
          <p:cNvPr id="5" name="ZoneTexte 4">
            <a:extLst>
              <a:ext uri="{FF2B5EF4-FFF2-40B4-BE49-F238E27FC236}">
                <a16:creationId xmlns:a16="http://schemas.microsoft.com/office/drawing/2014/main" id="{7B90480D-85EA-2B1A-8914-1A1924F90FC2}"/>
              </a:ext>
            </a:extLst>
          </p:cNvPr>
          <p:cNvSpPr txBox="1"/>
          <p:nvPr/>
        </p:nvSpPr>
        <p:spPr>
          <a:xfrm>
            <a:off x="563880" y="1930400"/>
            <a:ext cx="9372600" cy="4524315"/>
          </a:xfrm>
          <a:prstGeom prst="rect">
            <a:avLst/>
          </a:prstGeom>
          <a:noFill/>
        </p:spPr>
        <p:txBody>
          <a:bodyPr wrap="square" rtlCol="0">
            <a:spAutoFit/>
          </a:bodyPr>
          <a:lstStyle/>
          <a:p>
            <a:r>
              <a:rPr lang="fr-FR" dirty="0"/>
              <a:t>Le livret de parcours inclusif est une application en cours d’installation dans tous les collèges et lycées. Il permet aux équipes éducatives de proposer des réponses pédagogiques aux besoins éducatifs particuliers des élèves, et ceci, avant la mise en œuvre ou dans le cadre de la mise en œuvre d’un programme personnalisé de réussite éducative (PPRE), d’un plan d’accompagnement personnalisé (PAP), d’un projet d’accueil individualisé (PAI) ou d’un projet personnalisé de scolarisation (PPS). </a:t>
            </a:r>
          </a:p>
          <a:p>
            <a:endParaRPr lang="fr-FR" dirty="0"/>
          </a:p>
          <a:p>
            <a:r>
              <a:rPr lang="fr-FR" dirty="0"/>
              <a:t>Il permet:</a:t>
            </a:r>
          </a:p>
          <a:p>
            <a:r>
              <a:rPr lang="fr-FR" dirty="0"/>
              <a:t>       la mise en place rapide et effective des aménagements et adaptations, dès l’identification d’un besoin éducatif particulier </a:t>
            </a:r>
          </a:p>
          <a:p>
            <a:r>
              <a:rPr lang="fr-FR" dirty="0"/>
              <a:t>       la simplification des procédures de renseignement et d'édition des plans et projets par l’équipe pédagogique (programme personnalisé de réussite éducative - PPRE -, plan d’accompagnement personnalisé - PAP -, guide d'évaluation des besoins de compensation en matière de scolarisation (GEVA-</a:t>
            </a:r>
            <a:r>
              <a:rPr lang="fr-FR" dirty="0" err="1"/>
              <a:t>Sco</a:t>
            </a:r>
            <a:r>
              <a:rPr lang="fr-FR" dirty="0"/>
              <a:t> première demande) document de mise en œuvre du projet personnalisé de scolarisation - MOPPS)</a:t>
            </a:r>
          </a:p>
          <a:p>
            <a:endParaRPr lang="fr-FR" dirty="0"/>
          </a:p>
        </p:txBody>
      </p:sp>
    </p:spTree>
    <p:extLst>
      <p:ext uri="{BB962C8B-B14F-4D97-AF65-F5344CB8AC3E}">
        <p14:creationId xmlns:p14="http://schemas.microsoft.com/office/powerpoint/2010/main" val="2331212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9C2D87-C14E-5B4F-D8BB-6B7930E9F010}"/>
              </a:ext>
            </a:extLst>
          </p:cNvPr>
          <p:cNvSpPr>
            <a:spLocks noGrp="1"/>
          </p:cNvSpPr>
          <p:nvPr>
            <p:ph type="title"/>
          </p:nvPr>
        </p:nvSpPr>
        <p:spPr>
          <a:xfrm>
            <a:off x="677334" y="609600"/>
            <a:ext cx="8596668" cy="853440"/>
          </a:xfrm>
        </p:spPr>
        <p:txBody>
          <a:bodyPr/>
          <a:lstStyle/>
          <a:p>
            <a:r>
              <a:rPr lang="fr-FR" dirty="0"/>
              <a:t>Personnel médico-social</a:t>
            </a:r>
          </a:p>
        </p:txBody>
      </p:sp>
      <p:graphicFrame>
        <p:nvGraphicFramePr>
          <p:cNvPr id="4" name="Tableau 3">
            <a:extLst>
              <a:ext uri="{FF2B5EF4-FFF2-40B4-BE49-F238E27FC236}">
                <a16:creationId xmlns:a16="http://schemas.microsoft.com/office/drawing/2014/main" id="{6F6BE59C-2B13-6205-7597-F02654D0C547}"/>
              </a:ext>
            </a:extLst>
          </p:cNvPr>
          <p:cNvGraphicFramePr>
            <a:graphicFrameLocks noGrp="1"/>
          </p:cNvGraphicFramePr>
          <p:nvPr>
            <p:extLst>
              <p:ext uri="{D42A27DB-BD31-4B8C-83A1-F6EECF244321}">
                <p14:modId xmlns:p14="http://schemas.microsoft.com/office/powerpoint/2010/main" val="1445488934"/>
              </p:ext>
            </p:extLst>
          </p:nvPr>
        </p:nvGraphicFramePr>
        <p:xfrm>
          <a:off x="296334" y="1463040"/>
          <a:ext cx="10554546" cy="4572000"/>
        </p:xfrm>
        <a:graphic>
          <a:graphicData uri="http://schemas.openxmlformats.org/drawingml/2006/table">
            <a:tbl>
              <a:tblPr firstRow="1" bandRow="1">
                <a:tableStyleId>{5C22544A-7EE6-4342-B048-85BDC9FD1C3A}</a:tableStyleId>
              </a:tblPr>
              <a:tblGrid>
                <a:gridCol w="3518182">
                  <a:extLst>
                    <a:ext uri="{9D8B030D-6E8A-4147-A177-3AD203B41FA5}">
                      <a16:colId xmlns:a16="http://schemas.microsoft.com/office/drawing/2014/main" val="2748321405"/>
                    </a:ext>
                  </a:extLst>
                </a:gridCol>
                <a:gridCol w="3518182">
                  <a:extLst>
                    <a:ext uri="{9D8B030D-6E8A-4147-A177-3AD203B41FA5}">
                      <a16:colId xmlns:a16="http://schemas.microsoft.com/office/drawing/2014/main" val="2890611678"/>
                    </a:ext>
                  </a:extLst>
                </a:gridCol>
                <a:gridCol w="3518182">
                  <a:extLst>
                    <a:ext uri="{9D8B030D-6E8A-4147-A177-3AD203B41FA5}">
                      <a16:colId xmlns:a16="http://schemas.microsoft.com/office/drawing/2014/main" val="4105267951"/>
                    </a:ext>
                  </a:extLst>
                </a:gridCol>
              </a:tblGrid>
              <a:tr h="370840">
                <a:tc>
                  <a:txBody>
                    <a:bodyPr/>
                    <a:lstStyle/>
                    <a:p>
                      <a:endParaRPr lang="fr-FR" sz="2400" dirty="0"/>
                    </a:p>
                  </a:txBody>
                  <a:tcPr/>
                </a:tc>
                <a:tc>
                  <a:txBody>
                    <a:bodyPr/>
                    <a:lstStyle/>
                    <a:p>
                      <a:pPr algn="ctr"/>
                      <a:r>
                        <a:rPr lang="fr-FR" sz="2400" dirty="0"/>
                        <a:t>Fonction</a:t>
                      </a:r>
                    </a:p>
                  </a:txBody>
                  <a:tcPr/>
                </a:tc>
                <a:tc>
                  <a:txBody>
                    <a:bodyPr/>
                    <a:lstStyle/>
                    <a:p>
                      <a:pPr algn="ctr"/>
                      <a:r>
                        <a:rPr lang="fr-FR" sz="2400" dirty="0"/>
                        <a:t>Jours de présence au collège</a:t>
                      </a:r>
                    </a:p>
                  </a:txBody>
                  <a:tcPr/>
                </a:tc>
                <a:extLst>
                  <a:ext uri="{0D108BD9-81ED-4DB2-BD59-A6C34878D82A}">
                    <a16:rowId xmlns:a16="http://schemas.microsoft.com/office/drawing/2014/main" val="517271420"/>
                  </a:ext>
                </a:extLst>
              </a:tr>
              <a:tr h="370840">
                <a:tc>
                  <a:txBody>
                    <a:bodyPr/>
                    <a:lstStyle/>
                    <a:p>
                      <a:r>
                        <a:rPr lang="fr-FR" sz="2400" dirty="0"/>
                        <a:t>Mme Tissandier</a:t>
                      </a:r>
                    </a:p>
                  </a:txBody>
                  <a:tcPr/>
                </a:tc>
                <a:tc>
                  <a:txBody>
                    <a:bodyPr/>
                    <a:lstStyle/>
                    <a:p>
                      <a:r>
                        <a:rPr lang="fr-FR" sz="2400" dirty="0"/>
                        <a:t>Infirmière</a:t>
                      </a:r>
                    </a:p>
                  </a:txBody>
                  <a:tcPr/>
                </a:tc>
                <a:tc>
                  <a:txBody>
                    <a:bodyPr/>
                    <a:lstStyle/>
                    <a:p>
                      <a:r>
                        <a:rPr lang="fr-FR" sz="2400" dirty="0"/>
                        <a:t>Lundi de 8h à 17h</a:t>
                      </a:r>
                    </a:p>
                    <a:p>
                      <a:r>
                        <a:rPr lang="fr-FR" sz="2400" dirty="0"/>
                        <a:t>Jeudi de 8h à 17h</a:t>
                      </a:r>
                    </a:p>
                  </a:txBody>
                  <a:tcPr/>
                </a:tc>
                <a:extLst>
                  <a:ext uri="{0D108BD9-81ED-4DB2-BD59-A6C34878D82A}">
                    <a16:rowId xmlns:a16="http://schemas.microsoft.com/office/drawing/2014/main" val="2886049268"/>
                  </a:ext>
                </a:extLst>
              </a:tr>
              <a:tr h="370840">
                <a:tc>
                  <a:txBody>
                    <a:bodyPr/>
                    <a:lstStyle/>
                    <a:p>
                      <a:r>
                        <a:rPr lang="fr-FR" sz="2400" dirty="0"/>
                        <a:t>Mme Brossier </a:t>
                      </a:r>
                    </a:p>
                  </a:txBody>
                  <a:tcPr/>
                </a:tc>
                <a:tc>
                  <a:txBody>
                    <a:bodyPr/>
                    <a:lstStyle/>
                    <a:p>
                      <a:r>
                        <a:rPr lang="fr-FR" sz="2400" dirty="0"/>
                        <a:t>Assistante sociale</a:t>
                      </a:r>
                    </a:p>
                  </a:txBody>
                  <a:tcPr/>
                </a:tc>
                <a:tc>
                  <a:txBody>
                    <a:bodyPr/>
                    <a:lstStyle/>
                    <a:p>
                      <a:r>
                        <a:rPr lang="fr-FR" sz="2400" dirty="0"/>
                        <a:t>Lundi toute la journée</a:t>
                      </a:r>
                    </a:p>
                    <a:p>
                      <a:r>
                        <a:rPr lang="fr-FR" sz="2400" dirty="0"/>
                        <a:t>Mercredi matin</a:t>
                      </a:r>
                    </a:p>
                    <a:p>
                      <a:r>
                        <a:rPr lang="fr-FR" sz="2400" dirty="0"/>
                        <a:t>Jeudi après-midi</a:t>
                      </a:r>
                    </a:p>
                  </a:txBody>
                  <a:tcPr/>
                </a:tc>
                <a:extLst>
                  <a:ext uri="{0D108BD9-81ED-4DB2-BD59-A6C34878D82A}">
                    <a16:rowId xmlns:a16="http://schemas.microsoft.com/office/drawing/2014/main" val="4020879410"/>
                  </a:ext>
                </a:extLst>
              </a:tr>
              <a:tr h="370840">
                <a:tc>
                  <a:txBody>
                    <a:bodyPr/>
                    <a:lstStyle/>
                    <a:p>
                      <a:r>
                        <a:rPr lang="fr-FR" sz="2400" dirty="0"/>
                        <a:t>Mme Chartier</a:t>
                      </a:r>
                    </a:p>
                  </a:txBody>
                  <a:tcPr/>
                </a:tc>
                <a:tc>
                  <a:txBody>
                    <a:bodyPr/>
                    <a:lstStyle/>
                    <a:p>
                      <a:r>
                        <a:rPr lang="fr-FR" sz="2400" dirty="0"/>
                        <a:t>Psychologue de l’Education Nationale </a:t>
                      </a:r>
                    </a:p>
                    <a:p>
                      <a:r>
                        <a:rPr lang="fr-FR" sz="2400" dirty="0"/>
                        <a:t>( PsyEN )</a:t>
                      </a:r>
                    </a:p>
                  </a:txBody>
                  <a:tcPr/>
                </a:tc>
                <a:tc>
                  <a:txBody>
                    <a:bodyPr/>
                    <a:lstStyle/>
                    <a:p>
                      <a:r>
                        <a:rPr lang="fr-FR" sz="2400" dirty="0"/>
                        <a:t>Lundi de 14h à 17h </a:t>
                      </a:r>
                    </a:p>
                    <a:p>
                      <a:r>
                        <a:rPr lang="fr-FR" sz="2400" dirty="0"/>
                        <a:t>( semaines impaires )</a:t>
                      </a:r>
                    </a:p>
                    <a:p>
                      <a:r>
                        <a:rPr lang="fr-FR" sz="2400" dirty="0"/>
                        <a:t>Jeudi de 8h à 17h</a:t>
                      </a:r>
                    </a:p>
                    <a:p>
                      <a:r>
                        <a:rPr lang="fr-FR" sz="1800" b="0" dirty="0"/>
                        <a:t>Pour prendre RDV, merci de vous adresser à la vie scolaire.</a:t>
                      </a:r>
                    </a:p>
                  </a:txBody>
                  <a:tcPr/>
                </a:tc>
                <a:extLst>
                  <a:ext uri="{0D108BD9-81ED-4DB2-BD59-A6C34878D82A}">
                    <a16:rowId xmlns:a16="http://schemas.microsoft.com/office/drawing/2014/main" val="1980782180"/>
                  </a:ext>
                </a:extLst>
              </a:tr>
            </a:tbl>
          </a:graphicData>
        </a:graphic>
      </p:graphicFrame>
    </p:spTree>
    <p:extLst>
      <p:ext uri="{BB962C8B-B14F-4D97-AF65-F5344CB8AC3E}">
        <p14:creationId xmlns:p14="http://schemas.microsoft.com/office/powerpoint/2010/main" val="3030511711"/>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49</TotalTime>
  <Words>1412</Words>
  <Application>Microsoft Office PowerPoint</Application>
  <PresentationFormat>Grand écran</PresentationFormat>
  <Paragraphs>175</Paragraphs>
  <Slides>24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24</vt:i4>
      </vt:variant>
    </vt:vector>
  </HeadingPairs>
  <TitlesOfParts>
    <vt:vector size="29" baseType="lpstr">
      <vt:lpstr>Arial</vt:lpstr>
      <vt:lpstr>Trebuchet MS</vt:lpstr>
      <vt:lpstr>Wingdings</vt:lpstr>
      <vt:lpstr>Wingdings 3</vt:lpstr>
      <vt:lpstr>Facette</vt:lpstr>
      <vt:lpstr>Collège Léonard de Vinci  Adresse: 5 Rue de l'Ancienne Poste 42610 Saint-Romain-le-Puy Téléphone: 04 77 97 75 10 Adresse mail: ce.0422136u@ac-lyon.fr  Réunion de rentrée  Année scolaire: 2025/2026 Classe de 3ème</vt:lpstr>
      <vt:lpstr>Le collège à la rentrée 2025</vt:lpstr>
      <vt:lpstr>Le restaurant scolaire : facturation, paiements</vt:lpstr>
      <vt:lpstr>Les horaires de la classe de quatrième</vt:lpstr>
      <vt:lpstr>Les horaires de la classe de cinquième</vt:lpstr>
      <vt:lpstr>A la découverte des métiers et des formations: être curieux et s’informer</vt:lpstr>
      <vt:lpstr>Le calendrier de l’année scolaire</vt:lpstr>
      <vt:lpstr>Le livret de parcours inclusif  ( LPI ) pour gérer les besoins particuliers: PAP, PAI, PPS….</vt:lpstr>
      <vt:lpstr>Personnel médico-social</vt:lpstr>
      <vt:lpstr>Les liens entre les parents d’élèves et le collège</vt:lpstr>
      <vt:lpstr>Les liens entre les parents d’élèves et le collège</vt:lpstr>
      <vt:lpstr>Les parents délégués au CA Les parents délégués aux conseils de classe</vt:lpstr>
      <vt:lpstr>L’équipe pédagogique de la classe</vt:lpstr>
      <vt:lpstr>Les attentes dans chaque discipline FRANCAIS</vt:lpstr>
      <vt:lpstr>Les attentes dans chaque discipline MATHEMATIQUES</vt:lpstr>
      <vt:lpstr>Les attentes dans chaque discipline ANGLAIS</vt:lpstr>
      <vt:lpstr>Les attentes dans chaque discipline HISTOIRE GEOGRAPHIE / EMC</vt:lpstr>
      <vt:lpstr>Les attentes dans chaque discipline SCIENCES PHYSIQUES</vt:lpstr>
      <vt:lpstr>Les attentes dans chaque discipline SCIENCES DE LA VIE ET DE LA TERRE</vt:lpstr>
      <vt:lpstr>Les attentes dans chaque discipline EPS</vt:lpstr>
      <vt:lpstr>Les attentes dans chaque discipline ARTS PLASTIQUES</vt:lpstr>
      <vt:lpstr>Les attentes dans chaque discipline EDUCATION MUSICALE</vt:lpstr>
      <vt:lpstr>Les attentes dans chaque discipline DISPOSITIF « DEVOIRS FAITS »</vt:lpstr>
      <vt:lpstr>Conseils pour bien réussir son année de 5ème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Collège Léonard de Vinci  Adresse: 5 Rue de l'Ancienne Poste 42610 Saint-Romain-le-Puy Téléphone: 04 77 97 75 10 Adresse mail: ce.0422136u@ac-lyon.fr  Réunion de rentrée  Année scolaire: 2025/2026 Classe de 3ème</dc:title>
  <dc:creator>Véronique DE HARO</dc:creator>
  <cp:lastModifiedBy>VERONIQUE DE-HARO</cp:lastModifiedBy>
  <cp:revision>15</cp:revision>
  <cp:lastPrinted>2025-09-11T09:40:36Z</cp:lastPrinted>
  <dcterms:created xsi:type="dcterms:W3CDTF">2025-09-10T18:41:40Z</dcterms:created>
  <dcterms:modified xsi:type="dcterms:W3CDTF">2025-09-19T15:44:53Z</dcterms:modified>
</cp:coreProperties>
</file>